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82" r:id="rId2"/>
    <p:sldId id="283" r:id="rId3"/>
    <p:sldId id="258" r:id="rId4"/>
    <p:sldId id="284" r:id="rId5"/>
    <p:sldId id="262" r:id="rId6"/>
    <p:sldId id="294" r:id="rId7"/>
    <p:sldId id="263" r:id="rId8"/>
    <p:sldId id="261" r:id="rId9"/>
    <p:sldId id="260" r:id="rId10"/>
    <p:sldId id="266" r:id="rId11"/>
    <p:sldId id="295" r:id="rId12"/>
    <p:sldId id="267" r:id="rId13"/>
    <p:sldId id="291" r:id="rId14"/>
    <p:sldId id="285" r:id="rId15"/>
    <p:sldId id="264" r:id="rId16"/>
    <p:sldId id="265" r:id="rId17"/>
    <p:sldId id="268" r:id="rId18"/>
    <p:sldId id="288" r:id="rId19"/>
    <p:sldId id="289" r:id="rId20"/>
    <p:sldId id="290" r:id="rId21"/>
    <p:sldId id="286" r:id="rId22"/>
    <p:sldId id="287" r:id="rId23"/>
    <p:sldId id="292" r:id="rId24"/>
    <p:sldId id="296" r:id="rId25"/>
    <p:sldId id="29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Maria Martin" initials="JMM" lastIdx="14" clrIdx="0">
    <p:extLst>
      <p:ext uri="{19B8F6BF-5375-455C-9EA6-DF929625EA0E}">
        <p15:presenceInfo xmlns:p15="http://schemas.microsoft.com/office/powerpoint/2012/main" userId="S::josemaria.martin@unir.net::7b73dd0d-5a19-4573-81a7-a2ca6a16e1c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94"/>
    <p:restoredTop sz="94699"/>
  </p:normalViewPr>
  <p:slideViewPr>
    <p:cSldViewPr snapToGrid="0">
      <p:cViewPr varScale="1">
        <p:scale>
          <a:sx n="87" d="100"/>
          <a:sy n="87" d="100"/>
        </p:scale>
        <p:origin x="4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17242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31500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3242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567669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5760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3609826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3450704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226125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224139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CD28A47-99BB-49C0-BCBD-F425F524650C}" type="datetimeFigureOut">
              <a:rPr lang="es-ES" smtClean="0"/>
              <a:t>30/10/2020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325352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CD28A47-99BB-49C0-BCBD-F425F524650C}" type="datetimeFigureOut">
              <a:rPr lang="es-ES" smtClean="0"/>
              <a:t>30/10/2020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4294197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CD28A47-99BB-49C0-BCBD-F425F524650C}" type="datetimeFigureOut">
              <a:rPr lang="es-ES" smtClean="0"/>
              <a:t>30/10/2020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35869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CD28A47-99BB-49C0-BCBD-F425F524650C}" type="datetimeFigureOut">
              <a:rPr lang="es-ES" smtClean="0"/>
              <a:t>30/10/2020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424438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28A47-99BB-49C0-BCBD-F425F524650C}" type="datetimeFigureOut">
              <a:rPr lang="es-ES" smtClean="0"/>
              <a:t>30/10/2020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2847318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CD28A47-99BB-49C0-BCBD-F425F524650C}" type="datetimeFigureOut">
              <a:rPr lang="es-ES" smtClean="0"/>
              <a:t>30/10/2020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48544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CD28A47-99BB-49C0-BCBD-F425F524650C}" type="datetimeFigureOut">
              <a:rPr lang="es-ES" smtClean="0"/>
              <a:t>30/10/2020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23A0C06-A4E2-42BE-819F-E65E3E07AE31}" type="slidenum">
              <a:rPr lang="es-ES" smtClean="0"/>
              <a:t>‹Nº›</a:t>
            </a:fld>
            <a:endParaRPr lang="es-ES"/>
          </a:p>
        </p:txBody>
      </p:sp>
    </p:spTree>
    <p:extLst>
      <p:ext uri="{BB962C8B-B14F-4D97-AF65-F5344CB8AC3E}">
        <p14:creationId xmlns:p14="http://schemas.microsoft.com/office/powerpoint/2010/main" val="108656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D28A47-99BB-49C0-BCBD-F425F524650C}" type="datetimeFigureOut">
              <a:rPr lang="es-ES" smtClean="0"/>
              <a:t>30/10/2020</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3A0C06-A4E2-42BE-819F-E65E3E07AE31}" type="slidenum">
              <a:rPr lang="es-ES" smtClean="0"/>
              <a:t>‹Nº›</a:t>
            </a:fld>
            <a:endParaRPr lang="es-ES"/>
          </a:p>
        </p:txBody>
      </p:sp>
    </p:spTree>
    <p:extLst>
      <p:ext uri="{BB962C8B-B14F-4D97-AF65-F5344CB8AC3E}">
        <p14:creationId xmlns:p14="http://schemas.microsoft.com/office/powerpoint/2010/main" val="195264560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CBC0B0-8F8B-634D-9CDC-AA63BB3AFCFE}"/>
              </a:ext>
            </a:extLst>
          </p:cNvPr>
          <p:cNvSpPr>
            <a:spLocks noGrp="1"/>
          </p:cNvSpPr>
          <p:nvPr>
            <p:ph type="ctrTitle"/>
          </p:nvPr>
        </p:nvSpPr>
        <p:spPr>
          <a:xfrm>
            <a:off x="615462" y="1503485"/>
            <a:ext cx="8658541" cy="2547351"/>
          </a:xfrm>
        </p:spPr>
        <p:txBody>
          <a:bodyPr/>
          <a:lstStyle/>
          <a:p>
            <a:r>
              <a:rPr lang="es-ES" dirty="0">
                <a:latin typeface="Times New Roman" panose="02020603050405020304" pitchFamily="18" charset="0"/>
                <a:cs typeface="Times New Roman" panose="02020603050405020304" pitchFamily="18" charset="0"/>
              </a:rPr>
              <a:t>Mejorar la redacción de textos académicos en español:</a:t>
            </a:r>
          </a:p>
        </p:txBody>
      </p:sp>
      <p:sp>
        <p:nvSpPr>
          <p:cNvPr id="3" name="Subtítulo 2">
            <a:extLst>
              <a:ext uri="{FF2B5EF4-FFF2-40B4-BE49-F238E27FC236}">
                <a16:creationId xmlns:a16="http://schemas.microsoft.com/office/drawing/2014/main" id="{0C7553FC-7165-A345-B246-519E15EABB98}"/>
              </a:ext>
            </a:extLst>
          </p:cNvPr>
          <p:cNvSpPr>
            <a:spLocks noGrp="1"/>
          </p:cNvSpPr>
          <p:nvPr>
            <p:ph type="subTitle" idx="1"/>
          </p:nvPr>
        </p:nvSpPr>
        <p:spPr/>
        <p:txBody>
          <a:bodyPr>
            <a:normAutofit fontScale="62500" lnSpcReduction="20000"/>
          </a:bodyPr>
          <a:lstStyle/>
          <a:p>
            <a:r>
              <a:rPr lang="es-ES" sz="2600" dirty="0"/>
              <a:t>reglas, ideas y consejos.</a:t>
            </a:r>
          </a:p>
          <a:p>
            <a:endParaRPr lang="es-ES" dirty="0"/>
          </a:p>
          <a:p>
            <a:r>
              <a:rPr lang="es-ES" dirty="0"/>
              <a:t>Adrián Castro Cortés</a:t>
            </a:r>
          </a:p>
          <a:p>
            <a:r>
              <a:rPr lang="es-ES" dirty="0"/>
              <a:t>Grupo de Investigación Texto y Discursos en Inglés Moderno - </a:t>
            </a:r>
            <a:r>
              <a:rPr lang="es-ES" dirty="0" err="1"/>
              <a:t>Ugr</a:t>
            </a:r>
            <a:endParaRPr lang="es-ES" dirty="0"/>
          </a:p>
        </p:txBody>
      </p:sp>
    </p:spTree>
    <p:extLst>
      <p:ext uri="{BB962C8B-B14F-4D97-AF65-F5344CB8AC3E}">
        <p14:creationId xmlns:p14="http://schemas.microsoft.com/office/powerpoint/2010/main" val="195307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852853" y="1336431"/>
            <a:ext cx="9620413" cy="5355312"/>
          </a:xfrm>
          <a:prstGeom prst="rect">
            <a:avLst/>
          </a:prstGeom>
          <a:noFill/>
        </p:spPr>
        <p:txBody>
          <a:bodyPr wrap="square" rtlCol="0">
            <a:spAutoFit/>
          </a:bodyPr>
          <a:lstStyle/>
          <a:p>
            <a:pPr algn="just"/>
            <a:r>
              <a:rPr lang="es-ES" b="1" u="sng" dirty="0">
                <a:latin typeface="Times New Roman" panose="02020603050405020304" pitchFamily="18" charset="0"/>
                <a:cs typeface="Times New Roman" panose="02020603050405020304" pitchFamily="18" charset="0"/>
              </a:rPr>
              <a:t>Titulo</a:t>
            </a: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Requiere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pensar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detenidamente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sobre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objetivo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texto</a:t>
            </a:r>
            <a:r>
              <a:rPr lang="en-US" dirty="0">
                <a:latin typeface="Times New Roman" panose="02020603050405020304" pitchFamily="18" charset="0"/>
                <a:ea typeface="Calibri" panose="020F0502020204030204" pitchFamily="34" charset="0"/>
                <a:cs typeface="Times New Roman" panose="02020603050405020304" pitchFamily="18" charset="0"/>
              </a:rPr>
              <a:t> y la </a:t>
            </a:r>
            <a:r>
              <a:rPr lang="en-US" dirty="0" err="1">
                <a:latin typeface="Times New Roman" panose="02020603050405020304" pitchFamily="18" charset="0"/>
                <a:ea typeface="Calibri" panose="020F0502020204030204" pitchFamily="34" charset="0"/>
                <a:cs typeface="Times New Roman" panose="02020603050405020304" pitchFamily="18" charset="0"/>
              </a:rPr>
              <a:t>información</a:t>
            </a:r>
            <a:r>
              <a:rPr lang="en-US" dirty="0">
                <a:latin typeface="Times New Roman" panose="02020603050405020304" pitchFamily="18" charset="0"/>
                <a:ea typeface="Calibri" panose="020F0502020204030204" pitchFamily="34" charset="0"/>
                <a:cs typeface="Times New Roman" panose="02020603050405020304" pitchFamily="18" charset="0"/>
              </a:rPr>
              <a:t> que </a:t>
            </a:r>
            <a:r>
              <a:rPr lang="en-US" dirty="0" err="1">
                <a:latin typeface="Times New Roman" panose="02020603050405020304" pitchFamily="18" charset="0"/>
                <a:ea typeface="Calibri" panose="020F0502020204030204" pitchFamily="34" charset="0"/>
                <a:cs typeface="Times New Roman" panose="02020603050405020304" pitchFamily="18" charset="0"/>
              </a:rPr>
              <a:t>contiene</a:t>
            </a:r>
            <a:r>
              <a:rPr lang="en-US" dirty="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No se </a:t>
            </a:r>
            <a:r>
              <a:rPr lang="en-US" dirty="0" err="1">
                <a:latin typeface="Times New Roman" panose="02020603050405020304" pitchFamily="18" charset="0"/>
                <a:ea typeface="Calibri" panose="020F0502020204030204" pitchFamily="34" charset="0"/>
                <a:cs typeface="Times New Roman" panose="02020603050405020304" pitchFamily="18" charset="0"/>
              </a:rPr>
              <a:t>plantea</a:t>
            </a:r>
            <a:r>
              <a:rPr lang="en-US" dirty="0">
                <a:latin typeface="Times New Roman" panose="02020603050405020304" pitchFamily="18" charset="0"/>
                <a:ea typeface="Calibri" panose="020F0502020204030204" pitchFamily="34" charset="0"/>
                <a:cs typeface="Times New Roman" panose="02020603050405020304" pitchFamily="18" charset="0"/>
              </a:rPr>
              <a:t> de forma </a:t>
            </a:r>
            <a:r>
              <a:rPr lang="en-US" dirty="0" err="1">
                <a:latin typeface="Times New Roman" panose="02020603050405020304" pitchFamily="18" charset="0"/>
                <a:ea typeface="Calibri" panose="020F0502020204030204" pitchFamily="34" charset="0"/>
                <a:cs typeface="Times New Roman" panose="02020603050405020304" pitchFamily="18" charset="0"/>
              </a:rPr>
              <a:t>apresurada</a:t>
            </a:r>
            <a:r>
              <a:rPr lang="en-US" dirty="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No </a:t>
            </a:r>
            <a:r>
              <a:rPr lang="en-US" dirty="0" err="1">
                <a:latin typeface="Times New Roman" panose="02020603050405020304" pitchFamily="18" charset="0"/>
                <a:ea typeface="Calibri" panose="020F0502020204030204" pitchFamily="34" charset="0"/>
                <a:cs typeface="Times New Roman" panose="02020603050405020304" pitchFamily="18" charset="0"/>
              </a:rPr>
              <a:t>intentemos</a:t>
            </a:r>
            <a:r>
              <a:rPr lang="en-US" dirty="0">
                <a:latin typeface="Times New Roman" panose="02020603050405020304" pitchFamily="18" charset="0"/>
                <a:ea typeface="Calibri" panose="020F0502020204030204" pitchFamily="34" charset="0"/>
                <a:cs typeface="Times New Roman" panose="02020603050405020304" pitchFamily="18" charset="0"/>
              </a:rPr>
              <a:t> ser </a:t>
            </a:r>
            <a:r>
              <a:rPr lang="en-US" dirty="0" err="1">
                <a:latin typeface="Times New Roman" panose="02020603050405020304" pitchFamily="18" charset="0"/>
                <a:ea typeface="Calibri" panose="020F0502020204030204" pitchFamily="34" charset="0"/>
                <a:cs typeface="Times New Roman" panose="02020603050405020304" pitchFamily="18" charset="0"/>
              </a:rPr>
              <a:t>cómicos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ciertos</a:t>
            </a:r>
            <a:r>
              <a:rPr lang="en-US" dirty="0">
                <a:latin typeface="Times New Roman" panose="02020603050405020304" pitchFamily="18" charset="0"/>
                <a:ea typeface="Calibri" panose="020F0502020204030204" pitchFamily="34" charset="0"/>
                <a:cs typeface="Times New Roman" panose="02020603050405020304" pitchFamily="18" charset="0"/>
              </a:rPr>
              <a:t> ambientes.</a:t>
            </a:r>
          </a:p>
          <a:p>
            <a:pPr marL="285750" indent="-285750" algn="just">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ea typeface="Calibri" panose="020F0502020204030204" pitchFamily="34" charset="0"/>
                <a:cs typeface="Times New Roman" panose="02020603050405020304" pitchFamily="18" charset="0"/>
              </a:rPr>
              <a:t>Cuidado con los “títulos-</a:t>
            </a:r>
            <a:r>
              <a:rPr lang="es-ES" dirty="0" err="1">
                <a:latin typeface="Times New Roman" panose="02020603050405020304" pitchFamily="18" charset="0"/>
                <a:ea typeface="Calibri" panose="020F0502020204030204" pitchFamily="34" charset="0"/>
                <a:cs typeface="Times New Roman" panose="02020603050405020304" pitchFamily="18" charset="0"/>
              </a:rPr>
              <a:t>párrrafo</a:t>
            </a:r>
            <a:r>
              <a:rPr lang="es-ES" dirty="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es-ES"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b="1" u="sng" dirty="0" err="1">
                <a:latin typeface="Times New Roman" panose="02020603050405020304" pitchFamily="18" charset="0"/>
                <a:ea typeface="Calibri" panose="020F0502020204030204" pitchFamily="34" charset="0"/>
                <a:cs typeface="Times New Roman" panose="02020603050405020304" pitchFamily="18" charset="0"/>
              </a:rPr>
              <a:t>Resumen</a:t>
            </a:r>
            <a:r>
              <a:rPr lang="en-US" dirty="0">
                <a:latin typeface="Times New Roman" panose="02020603050405020304" pitchFamily="18" charset="0"/>
                <a:ea typeface="Calibri" panose="020F0502020204030204" pitchFamily="34" charset="0"/>
                <a:cs typeface="Times New Roman" panose="02020603050405020304" pitchFamily="18" charset="0"/>
              </a:rPr>
              <a:t> (para los </a:t>
            </a:r>
            <a:r>
              <a:rPr lang="en-US" dirty="0" err="1">
                <a:latin typeface="Times New Roman" panose="02020603050405020304" pitchFamily="18" charset="0"/>
                <a:ea typeface="Calibri" panose="020F0502020204030204" pitchFamily="34" charset="0"/>
                <a:cs typeface="Times New Roman" panose="02020603050405020304" pitchFamily="18" charset="0"/>
              </a:rPr>
              <a:t>ensayos</a:t>
            </a:r>
            <a:r>
              <a:rPr lang="en-US" dirty="0">
                <a:latin typeface="Times New Roman" panose="02020603050405020304" pitchFamily="18" charset="0"/>
                <a:ea typeface="Calibri" panose="020F0502020204030204" pitchFamily="34" charset="0"/>
                <a:cs typeface="Times New Roman" panose="02020603050405020304" pitchFamily="18" charset="0"/>
              </a:rPr>
              <a:t> largos)</a:t>
            </a:r>
            <a:endParaRPr lang="en-US" b="1" u="sng"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ea typeface="Calibri" panose="020F0502020204030204" pitchFamily="34" charset="0"/>
                <a:cs typeface="Times New Roman" panose="02020603050405020304" pitchFamily="18" charset="0"/>
              </a:rPr>
              <a:t>Refleja el texto en su conjunto, no las conclusiones.</a:t>
            </a:r>
          </a:p>
          <a:p>
            <a:pPr marL="285750" indent="-285750" algn="just">
              <a:buFont typeface="Wingdings" panose="05000000000000000000" pitchFamily="2" charset="2"/>
              <a:buChar char="§"/>
            </a:pPr>
            <a:endParaRPr lang="es-E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ea typeface="Calibri" panose="020F0502020204030204" pitchFamily="34" charset="0"/>
                <a:cs typeface="Times New Roman" panose="02020603050405020304" pitchFamily="18" charset="0"/>
              </a:rPr>
              <a:t>Una frase que refleje cada apartado (objetivo, contexto, aportación, conclusiones, recomendaciones).</a:t>
            </a:r>
          </a:p>
          <a:p>
            <a:pPr marL="285750" indent="-285750" algn="just">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Es lo ultimo que se escribe, no lo primero.</a:t>
            </a:r>
          </a:p>
          <a:p>
            <a:pPr marL="285750" indent="-285750" algn="just">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7885C832-B0CC-47A1-97DA-4117E9679CF2}"/>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2. Organización del ensayo.</a:t>
            </a:r>
            <a:endParaRPr lang="es-E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2381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800898" y="1180568"/>
            <a:ext cx="9631573" cy="5355312"/>
          </a:xfrm>
          <a:prstGeom prst="rect">
            <a:avLst/>
          </a:prstGeom>
          <a:noFill/>
        </p:spPr>
        <p:txBody>
          <a:bodyPr wrap="square" rtlCol="0">
            <a:spAutoFit/>
          </a:bodyPr>
          <a:lstStyle/>
          <a:p>
            <a:pPr algn="just"/>
            <a:r>
              <a:rPr lang="es-ES" b="1" u="sng" dirty="0">
                <a:latin typeface="Times New Roman" panose="02020603050405020304" pitchFamily="18" charset="0"/>
                <a:cs typeface="Times New Roman" panose="02020603050405020304" pitchFamily="18" charset="0"/>
              </a:rPr>
              <a:t>Introducción</a:t>
            </a: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buena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introducción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debería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captar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interés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del lector </a:t>
            </a:r>
            <a:r>
              <a:rPr lang="en-US" dirty="0">
                <a:latin typeface="Times New Roman" panose="02020603050405020304" pitchFamily="18" charset="0"/>
                <a:ea typeface="Calibri" panose="020F0502020204030204" pitchFamily="34" charset="0"/>
                <a:cs typeface="Times New Roman" panose="02020603050405020304" pitchFamily="18" charset="0"/>
              </a:rPr>
              <a:t>y </a:t>
            </a:r>
            <a:r>
              <a:rPr lang="en-US" dirty="0" err="1">
                <a:latin typeface="Times New Roman" panose="02020603050405020304" pitchFamily="18" charset="0"/>
                <a:ea typeface="Calibri" panose="020F0502020204030204" pitchFamily="34" charset="0"/>
                <a:cs typeface="Times New Roman" panose="02020603050405020304" pitchFamily="18" charset="0"/>
              </a:rPr>
              <a:t>moverse</a:t>
            </a:r>
            <a:r>
              <a:rPr lang="en-US" dirty="0">
                <a:latin typeface="Times New Roman" panose="02020603050405020304" pitchFamily="18" charset="0"/>
                <a:ea typeface="Calibri" panose="020F0502020204030204" pitchFamily="34" charset="0"/>
                <a:cs typeface="Times New Roman" panose="02020603050405020304" pitchFamily="18" charset="0"/>
              </a:rPr>
              <a:t> de lo general a lo </a:t>
            </a:r>
            <a:r>
              <a:rPr lang="en-US" dirty="0" err="1">
                <a:latin typeface="Times New Roman" panose="02020603050405020304" pitchFamily="18" charset="0"/>
                <a:ea typeface="Calibri" panose="020F0502020204030204" pitchFamily="34" charset="0"/>
                <a:cs typeface="Times New Roman" panose="02020603050405020304" pitchFamily="18" charset="0"/>
              </a:rPr>
              <a:t>específico</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buFont typeface="Wingdings" panose="05000000000000000000" pitchFamily="2"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Además</a:t>
            </a:r>
            <a:r>
              <a:rPr lang="en-US" dirty="0">
                <a:latin typeface="Times New Roman" panose="02020603050405020304" pitchFamily="18" charset="0"/>
                <a:ea typeface="Calibri" panose="020F0502020204030204" pitchFamily="34" charset="0"/>
                <a:cs typeface="Times New Roman" panose="02020603050405020304" pitchFamily="18" charset="0"/>
              </a:rPr>
              <a:t>, debe ser </a:t>
            </a:r>
            <a:r>
              <a:rPr lang="en-US" dirty="0" err="1">
                <a:latin typeface="Times New Roman" panose="02020603050405020304" pitchFamily="18" charset="0"/>
                <a:ea typeface="Calibri" panose="020F0502020204030204" pitchFamily="34" charset="0"/>
                <a:cs typeface="Times New Roman" panose="02020603050405020304" pitchFamily="18" charset="0"/>
              </a:rPr>
              <a:t>corta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directa</a:t>
            </a:r>
            <a:r>
              <a:rPr lang="en-US" dirty="0">
                <a:latin typeface="Times New Roman" panose="02020603050405020304" pitchFamily="18" charset="0"/>
                <a:ea typeface="Calibri" panose="020F0502020204030204" pitchFamily="34" charset="0"/>
                <a:cs typeface="Times New Roman" panose="02020603050405020304" pitchFamily="18" charset="0"/>
              </a:rPr>
              <a:t> y </a:t>
            </a:r>
            <a:r>
              <a:rPr lang="en-US" dirty="0" err="1">
                <a:latin typeface="Times New Roman" panose="02020603050405020304" pitchFamily="18" charset="0"/>
                <a:ea typeface="Calibri" panose="020F0502020204030204" pitchFamily="34" charset="0"/>
                <a:cs typeface="Times New Roman" panose="02020603050405020304" pitchFamily="18" charset="0"/>
              </a:rPr>
              <a:t>relevante</a:t>
            </a:r>
            <a:r>
              <a:rPr lang="en-US" dirty="0">
                <a:latin typeface="Times New Roman" panose="02020603050405020304" pitchFamily="18" charset="0"/>
                <a:ea typeface="Calibri" panose="020F0502020204030204" pitchFamily="34" charset="0"/>
                <a:cs typeface="Times New Roman" panose="02020603050405020304" pitchFamily="18" charset="0"/>
              </a:rPr>
              <a:t> para el </a:t>
            </a:r>
            <a:r>
              <a:rPr lang="en-US" dirty="0" err="1">
                <a:latin typeface="Times New Roman" panose="02020603050405020304" pitchFamily="18" charset="0"/>
                <a:ea typeface="Calibri" panose="020F0502020204030204" pitchFamily="34" charset="0"/>
                <a:cs typeface="Times New Roman" panose="02020603050405020304" pitchFamily="18" charset="0"/>
              </a:rPr>
              <a:t>tema</a:t>
            </a:r>
            <a:r>
              <a:rPr lang="en-US" dirty="0">
                <a:latin typeface="Times New Roman" panose="02020603050405020304" pitchFamily="18" charset="0"/>
                <a:ea typeface="Calibri" panose="020F0502020204030204" pitchFamily="34" charset="0"/>
                <a:cs typeface="Times New Roman" panose="02020603050405020304" pitchFamily="18" charset="0"/>
              </a:rPr>
              <a:t> que </a:t>
            </a:r>
            <a:r>
              <a:rPr lang="en-US" dirty="0" err="1">
                <a:latin typeface="Times New Roman" panose="02020603050405020304" pitchFamily="18" charset="0"/>
                <a:ea typeface="Calibri" panose="020F0502020204030204" pitchFamily="34" charset="0"/>
                <a:cs typeface="Times New Roman" panose="02020603050405020304" pitchFamily="18" charset="0"/>
              </a:rPr>
              <a:t>tratamos</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También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plantear</a:t>
            </a:r>
            <a:r>
              <a:rPr lang="en-US" dirty="0">
                <a:latin typeface="Times New Roman" panose="02020603050405020304" pitchFamily="18" charset="0"/>
                <a:cs typeface="Times New Roman" panose="02020603050405020304" pitchFamily="18" charset="0"/>
              </a:rPr>
              <a:t> el </a:t>
            </a:r>
            <a:r>
              <a:rPr lang="en-US" dirty="0" err="1">
                <a:latin typeface="Times New Roman" panose="02020603050405020304" pitchFamily="18" charset="0"/>
                <a:cs typeface="Times New Roman" panose="02020603050405020304" pitchFamily="18" charset="0"/>
              </a:rPr>
              <a:t>tema</a:t>
            </a:r>
            <a:r>
              <a:rPr lang="en-US" dirty="0">
                <a:latin typeface="Times New Roman" panose="02020603050405020304" pitchFamily="18" charset="0"/>
                <a:cs typeface="Times New Roman" panose="02020603050405020304" pitchFamily="18" charset="0"/>
              </a:rPr>
              <a:t> que se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discutir</a:t>
            </a:r>
            <a:r>
              <a:rPr lang="en-US" dirty="0">
                <a:latin typeface="Times New Roman" panose="02020603050405020304" pitchFamily="18" charset="0"/>
                <a:cs typeface="Times New Roman" panose="02020603050405020304" pitchFamily="18" charset="0"/>
              </a:rPr>
              <a:t> y </a:t>
            </a:r>
            <a:r>
              <a:rPr lang="en-US" dirty="0" err="1">
                <a:latin typeface="Times New Roman" panose="02020603050405020304" pitchFamily="18" charset="0"/>
                <a:cs typeface="Times New Roman" panose="02020603050405020304" pitchFamily="18" charset="0"/>
              </a:rPr>
              <a:t>ofrecer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información</a:t>
            </a:r>
            <a:r>
              <a:rPr lang="en-US" dirty="0">
                <a:latin typeface="Times New Roman" panose="02020603050405020304" pitchFamily="18" charset="0"/>
                <a:cs typeface="Times New Roman" panose="02020603050405020304" pitchFamily="18" charset="0"/>
              </a:rPr>
              <a:t> contextual </a:t>
            </a:r>
            <a:r>
              <a:rPr lang="en-US" dirty="0" err="1">
                <a:latin typeface="Times New Roman" panose="02020603050405020304" pitchFamily="18" charset="0"/>
                <a:cs typeface="Times New Roman" panose="02020603050405020304" pitchFamily="18" charset="0"/>
              </a:rPr>
              <a:t>relevante</a:t>
            </a:r>
            <a:r>
              <a:rPr lang="en-US" dirty="0">
                <a:latin typeface="Times New Roman" panose="02020603050405020304" pitchFamily="18" charset="0"/>
                <a:cs typeface="Times New Roman" panose="02020603050405020304" pitchFamily="18" charset="0"/>
              </a:rPr>
              <a:t> para </a:t>
            </a:r>
            <a:r>
              <a:rPr lang="en-US" dirty="0" err="1">
                <a:latin typeface="Times New Roman" panose="02020603050405020304" pitchFamily="18" charset="0"/>
                <a:cs typeface="Times New Roman" panose="02020603050405020304" pitchFamily="18" charset="0"/>
              </a:rPr>
              <a:t>localizar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nuestro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caso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específico</a:t>
            </a:r>
            <a:r>
              <a:rPr lang="en-US" dirty="0">
                <a:latin typeface="Times New Roman" panose="02020603050405020304" pitchFamily="18" charset="0"/>
                <a:cs typeface="Times New Roman" panose="02020603050405020304" pitchFamily="18" charset="0"/>
              </a:rPr>
              <a:t> dentro del </a:t>
            </a:r>
            <a:r>
              <a:rPr lang="en-US" dirty="0" err="1">
                <a:latin typeface="Times New Roman" panose="02020603050405020304" pitchFamily="18" charset="0"/>
                <a:cs typeface="Times New Roman" panose="02020603050405020304" pitchFamily="18" charset="0"/>
              </a:rPr>
              <a:t>ámbito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más</a:t>
            </a:r>
            <a:r>
              <a:rPr lang="en-US" dirty="0">
                <a:latin typeface="Times New Roman" panose="02020603050405020304" pitchFamily="18" charset="0"/>
                <a:cs typeface="Times New Roman" panose="02020603050405020304" pitchFamily="18" charset="0"/>
              </a:rPr>
              <a:t> general. </a:t>
            </a:r>
          </a:p>
          <a:p>
            <a:pPr marL="285750" indent="-285750" algn="just">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Debe </a:t>
            </a:r>
            <a:r>
              <a:rPr lang="en-US" dirty="0" err="1">
                <a:latin typeface="Times New Roman" panose="02020603050405020304" pitchFamily="18" charset="0"/>
                <a:cs typeface="Times New Roman" panose="02020603050405020304" pitchFamily="18" charset="0"/>
              </a:rPr>
              <a:t>contextualizar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nuestro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trabajo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ofrecer</a:t>
            </a:r>
            <a:r>
              <a:rPr lang="en-US" dirty="0">
                <a:latin typeface="Times New Roman" panose="02020603050405020304" pitchFamily="18" charset="0"/>
                <a:cs typeface="Times New Roman" panose="02020603050405020304" pitchFamily="18" charset="0"/>
              </a:rPr>
              <a:t> de una forma </a:t>
            </a:r>
            <a:r>
              <a:rPr lang="en-US" dirty="0" err="1">
                <a:latin typeface="Times New Roman" panose="02020603050405020304" pitchFamily="18" charset="0"/>
                <a:cs typeface="Times New Roman" panose="02020603050405020304" pitchFamily="18" charset="0"/>
              </a:rPr>
              <a:t>muy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clara</a:t>
            </a:r>
            <a:r>
              <a:rPr lang="en-US" dirty="0">
                <a:latin typeface="Times New Roman" panose="02020603050405020304" pitchFamily="18" charset="0"/>
                <a:cs typeface="Times New Roman" panose="02020603050405020304" pitchFamily="18" charset="0"/>
              </a:rPr>
              <a:t> el </a:t>
            </a:r>
            <a:r>
              <a:rPr lang="en-US" dirty="0" err="1">
                <a:latin typeface="Times New Roman" panose="02020603050405020304" pitchFamily="18" charset="0"/>
                <a:cs typeface="Times New Roman" panose="02020603050405020304" pitchFamily="18" charset="0"/>
              </a:rPr>
              <a:t>objetivo</a:t>
            </a:r>
            <a:r>
              <a:rPr lang="en-US" dirty="0">
                <a:latin typeface="Times New Roman" panose="02020603050405020304" pitchFamily="18" charset="0"/>
                <a:cs typeface="Times New Roman" panose="02020603050405020304" pitchFamily="18" charset="0"/>
              </a:rPr>
              <a:t> del </a:t>
            </a:r>
            <a:r>
              <a:rPr lang="en-US" dirty="0" err="1">
                <a:latin typeface="Times New Roman" panose="02020603050405020304" pitchFamily="18" charset="0"/>
                <a:cs typeface="Times New Roman" panose="02020603050405020304" pitchFamily="18" charset="0"/>
              </a:rPr>
              <a:t>mismo</a:t>
            </a:r>
            <a:r>
              <a:rPr lang="en-US" dirty="0">
                <a:latin typeface="Times New Roman" panose="02020603050405020304" pitchFamily="18" charset="0"/>
                <a:cs typeface="Times New Roman" panose="02020603050405020304" pitchFamily="18" charset="0"/>
              </a:rPr>
              <a:t> y </a:t>
            </a:r>
            <a:r>
              <a:rPr lang="en-US" dirty="0" err="1">
                <a:latin typeface="Times New Roman" panose="02020603050405020304" pitchFamily="18" charset="0"/>
                <a:cs typeface="Times New Roman" panose="02020603050405020304" pitchFamily="18" charset="0"/>
              </a:rPr>
              <a:t>adelantar</a:t>
            </a:r>
            <a:r>
              <a:rPr lang="en-US" dirty="0">
                <a:latin typeface="Times New Roman" panose="02020603050405020304" pitchFamily="18" charset="0"/>
                <a:cs typeface="Times New Roman" panose="02020603050405020304" pitchFamily="18" charset="0"/>
              </a:rPr>
              <a:t> de forma </a:t>
            </a:r>
            <a:r>
              <a:rPr lang="en-US" dirty="0" err="1">
                <a:latin typeface="Times New Roman" panose="02020603050405020304" pitchFamily="18" charset="0"/>
                <a:cs typeface="Times New Roman" panose="02020603050405020304" pitchFamily="18" charset="0"/>
              </a:rPr>
              <a:t>sintética</a:t>
            </a:r>
            <a:r>
              <a:rPr lang="en-US" dirty="0">
                <a:latin typeface="Times New Roman" panose="02020603050405020304" pitchFamily="18" charset="0"/>
                <a:cs typeface="Times New Roman" panose="02020603050405020304" pitchFamily="18" charset="0"/>
              </a:rPr>
              <a:t> lo que el lector </a:t>
            </a:r>
            <a:r>
              <a:rPr lang="en-US" dirty="0" err="1">
                <a:latin typeface="Times New Roman" panose="02020603050405020304" pitchFamily="18" charset="0"/>
                <a:cs typeface="Times New Roman" panose="02020603050405020304" pitchFamily="18" charset="0"/>
              </a:rPr>
              <a:t>encontrará</a:t>
            </a:r>
            <a:r>
              <a:rPr 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Como </a:t>
            </a:r>
            <a:r>
              <a:rPr lang="en-US" dirty="0" err="1">
                <a:latin typeface="Times New Roman" panose="02020603050405020304" pitchFamily="18" charset="0"/>
                <a:ea typeface="Calibri" panose="020F0502020204030204" pitchFamily="34" charset="0"/>
                <a:cs typeface="Times New Roman" panose="02020603050405020304" pitchFamily="18" charset="0"/>
              </a:rPr>
              <a:t>todo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texto</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este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estilo</a:t>
            </a:r>
            <a:r>
              <a:rPr lang="en-US" dirty="0">
                <a:latin typeface="Times New Roman" panose="02020603050405020304" pitchFamily="18" charset="0"/>
                <a:ea typeface="Calibri" panose="020F0502020204030204" pitchFamily="34" charset="0"/>
                <a:cs typeface="Times New Roman" panose="02020603050405020304" pitchFamily="18" charset="0"/>
              </a:rPr>
              <a:t>, no </a:t>
            </a:r>
            <a:r>
              <a:rPr lang="en-US" dirty="0" err="1">
                <a:latin typeface="Times New Roman" panose="02020603050405020304" pitchFamily="18" charset="0"/>
                <a:ea typeface="Calibri" panose="020F0502020204030204" pitchFamily="34" charset="0"/>
                <a:cs typeface="Times New Roman" panose="02020603050405020304" pitchFamily="18" charset="0"/>
              </a:rPr>
              <a:t>debería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referirse</a:t>
            </a:r>
            <a:r>
              <a:rPr lang="en-US" dirty="0">
                <a:latin typeface="Times New Roman" panose="02020603050405020304" pitchFamily="18" charset="0"/>
                <a:ea typeface="Calibri" panose="020F0502020204030204" pitchFamily="34" charset="0"/>
                <a:cs typeface="Times New Roman" panose="02020603050405020304" pitchFamily="18" charset="0"/>
              </a:rPr>
              <a:t> al lector de </a:t>
            </a:r>
            <a:r>
              <a:rPr lang="en-US" dirty="0" err="1">
                <a:latin typeface="Times New Roman" panose="02020603050405020304" pitchFamily="18" charset="0"/>
                <a:ea typeface="Calibri" panose="020F0502020204030204" pitchFamily="34" charset="0"/>
                <a:cs typeface="Times New Roman" panose="02020603050405020304" pitchFamily="18" charset="0"/>
              </a:rPr>
              <a:t>manera</a:t>
            </a:r>
            <a:r>
              <a:rPr lang="en-US" dirty="0">
                <a:latin typeface="Times New Roman" panose="02020603050405020304" pitchFamily="18" charset="0"/>
                <a:ea typeface="Calibri" panose="020F0502020204030204" pitchFamily="34" charset="0"/>
                <a:cs typeface="Times New Roman" panose="02020603050405020304" pitchFamily="18" charset="0"/>
              </a:rPr>
              <a:t> informal </a:t>
            </a:r>
            <a:r>
              <a:rPr lang="en-US" dirty="0" err="1">
                <a:latin typeface="Times New Roman" panose="02020603050405020304" pitchFamily="18" charset="0"/>
                <a:ea typeface="Calibri" panose="020F0502020204030204" pitchFamily="34" charset="0"/>
                <a:cs typeface="Times New Roman" panose="02020603050405020304" pitchFamily="18" charset="0"/>
              </a:rPr>
              <a:t>ni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repetir</a:t>
            </a:r>
            <a:r>
              <a:rPr lang="en-US" dirty="0">
                <a:latin typeface="Times New Roman" panose="02020603050405020304" pitchFamily="18" charset="0"/>
                <a:ea typeface="Calibri" panose="020F0502020204030204" pitchFamily="34" charset="0"/>
                <a:cs typeface="Times New Roman" panose="02020603050405020304" pitchFamily="18" charset="0"/>
              </a:rPr>
              <a:t> el </a:t>
            </a:r>
            <a:r>
              <a:rPr lang="en-US" dirty="0" err="1">
                <a:latin typeface="Times New Roman" panose="02020603050405020304" pitchFamily="18" charset="0"/>
                <a:ea typeface="Calibri" panose="020F0502020204030204" pitchFamily="34" charset="0"/>
                <a:cs typeface="Times New Roman" panose="02020603050405020304" pitchFamily="18" charset="0"/>
              </a:rPr>
              <a:t>título</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nuestro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ensayo</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apartado</a:t>
            </a:r>
            <a:r>
              <a:rPr lang="en-US" dirty="0">
                <a:latin typeface="Times New Roman" panose="02020603050405020304" pitchFamily="18" charset="0"/>
                <a:ea typeface="Calibri" panose="020F0502020204030204" pitchFamily="34" charset="0"/>
                <a:cs typeface="Times New Roman" panose="02020603050405020304" pitchFamily="18" charset="0"/>
              </a:rPr>
              <a:t> o </a:t>
            </a:r>
            <a:r>
              <a:rPr lang="en-US" dirty="0" err="1">
                <a:latin typeface="Times New Roman" panose="02020603050405020304" pitchFamily="18" charset="0"/>
                <a:ea typeface="Calibri" panose="020F0502020204030204" pitchFamily="34" charset="0"/>
                <a:cs typeface="Times New Roman" panose="02020603050405020304" pitchFamily="18" charset="0"/>
              </a:rPr>
              <a:t>comprometerse</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ofrecer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más</a:t>
            </a:r>
            <a:r>
              <a:rPr lang="en-US" dirty="0">
                <a:latin typeface="Times New Roman" panose="02020603050405020304" pitchFamily="18" charset="0"/>
                <a:ea typeface="Calibri" panose="020F0502020204030204" pitchFamily="34" charset="0"/>
                <a:cs typeface="Times New Roman" panose="02020603050405020304" pitchFamily="18" charset="0"/>
              </a:rPr>
              <a:t> de lo que </a:t>
            </a:r>
            <a:r>
              <a:rPr lang="en-US" dirty="0" err="1">
                <a:latin typeface="Times New Roman" panose="02020603050405020304" pitchFamily="18" charset="0"/>
                <a:ea typeface="Calibri" panose="020F0502020204030204" pitchFamily="34" charset="0"/>
                <a:cs typeface="Times New Roman" panose="02020603050405020304" pitchFamily="18" charset="0"/>
              </a:rPr>
              <a:t>realmente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pensamos</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podemos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llevar</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cabo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Elegid</a:t>
            </a:r>
            <a:r>
              <a:rPr lang="en-US" dirty="0">
                <a:latin typeface="Times New Roman" panose="02020603050405020304" pitchFamily="18" charset="0"/>
                <a:ea typeface="Calibri" panose="020F0502020204030204" pitchFamily="34" charset="0"/>
                <a:cs typeface="Times New Roman" panose="02020603050405020304" pitchFamily="18" charset="0"/>
              </a:rPr>
              <a:t> bien </a:t>
            </a:r>
            <a:r>
              <a:rPr lang="en-US" dirty="0" err="1">
                <a:latin typeface="Times New Roman" panose="02020603050405020304" pitchFamily="18" charset="0"/>
                <a:ea typeface="Calibri" panose="020F0502020204030204" pitchFamily="34" charset="0"/>
                <a:cs typeface="Times New Roman" panose="02020603050405020304" pitchFamily="18" charset="0"/>
              </a:rPr>
              <a:t>vuestras</a:t>
            </a:r>
            <a:r>
              <a:rPr lang="en-US" dirty="0">
                <a:latin typeface="Times New Roman" panose="02020603050405020304" pitchFamily="18" charset="0"/>
                <a:ea typeface="Calibri" panose="020F0502020204030204" pitchFamily="34" charset="0"/>
                <a:cs typeface="Times New Roman" panose="02020603050405020304" pitchFamily="18" charset="0"/>
              </a:rPr>
              <a:t> palabras. </a:t>
            </a:r>
          </a:p>
        </p:txBody>
      </p:sp>
      <p:sp>
        <p:nvSpPr>
          <p:cNvPr id="2" name="CuadroTexto 1">
            <a:extLst>
              <a:ext uri="{FF2B5EF4-FFF2-40B4-BE49-F238E27FC236}">
                <a16:creationId xmlns:a16="http://schemas.microsoft.com/office/drawing/2014/main" id="{7885C832-B0CC-47A1-97DA-4117E9679CF2}"/>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2. Organización del ensayo.</a:t>
            </a:r>
            <a:endParaRPr lang="es-ES" sz="1800" dirty="0">
              <a:latin typeface="Times New Roman" panose="02020603050405020304" pitchFamily="18" charset="0"/>
              <a:cs typeface="Times New Roman" panose="02020603050405020304" pitchFamily="18" charset="0"/>
            </a:endParaRPr>
          </a:p>
        </p:txBody>
      </p:sp>
      <p:pic>
        <p:nvPicPr>
          <p:cNvPr id="6" name="Gráfico 5" descr="Señal de negación">
            <a:extLst>
              <a:ext uri="{FF2B5EF4-FFF2-40B4-BE49-F238E27FC236}">
                <a16:creationId xmlns:a16="http://schemas.microsoft.com/office/drawing/2014/main" id="{706CA2E0-CDD5-476C-97F5-B124BD54CE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5521569"/>
            <a:ext cx="914400" cy="914400"/>
          </a:xfrm>
          <a:prstGeom prst="rect">
            <a:avLst/>
          </a:prstGeom>
        </p:spPr>
      </p:pic>
    </p:spTree>
    <p:extLst>
      <p:ext uri="{BB962C8B-B14F-4D97-AF65-F5344CB8AC3E}">
        <p14:creationId xmlns:p14="http://schemas.microsoft.com/office/powerpoint/2010/main" val="1016497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852853" y="1151793"/>
            <a:ext cx="11119014" cy="5355312"/>
          </a:xfrm>
          <a:prstGeom prst="rect">
            <a:avLst/>
          </a:prstGeom>
          <a:noFill/>
        </p:spPr>
        <p:txBody>
          <a:bodyPr wrap="square" rtlCol="0">
            <a:spAutoFit/>
          </a:bodyPr>
          <a:lstStyle/>
          <a:p>
            <a:pPr algn="just"/>
            <a:r>
              <a:rPr lang="es-ES" b="1" u="sng" dirty="0">
                <a:latin typeface="Times New Roman" panose="02020603050405020304" pitchFamily="18" charset="0"/>
                <a:cs typeface="Times New Roman" panose="02020603050405020304" pitchFamily="18" charset="0"/>
              </a:rPr>
              <a:t>Conclusiones</a:t>
            </a: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Una buena conclusión debe ser breve (en comparación con el cuerpo de nuestro ensayo). </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Además, debe tocar todos los puntos del mismo, no solo el último párrafo o sección.</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Finalizar de manera que el lector sea capaz de identificar y retener una idea que destaque sobre nuestro ensayo, es decir, algo memorable. </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Las conclusiones deben siempre estar íntimamente relacionada con los datos que hemos ofrecido durante el ensayo. </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texto debe ser coherente en su conjunto, los objetivos iniciales debe tener coherencia con las conclusiones expuestas.</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Debemos entender qué se nos pide. En algunos casos será un texto en tono más neutro, en otros se pide reflexión, crítica y aportaciones personales. </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Evitar las </a:t>
            </a:r>
            <a:r>
              <a:rPr lang="es-ES" dirty="0" err="1">
                <a:latin typeface="Times New Roman" panose="02020603050405020304" pitchFamily="18" charset="0"/>
                <a:cs typeface="Times New Roman" panose="02020603050405020304" pitchFamily="18" charset="0"/>
              </a:rPr>
              <a:t>sobregeneralizaciones</a:t>
            </a:r>
            <a:r>
              <a:rPr lang="es-ES" dirty="0">
                <a:latin typeface="Times New Roman" panose="02020603050405020304" pitchFamily="18" charset="0"/>
                <a:cs typeface="Times New Roman" panose="02020603050405020304" pitchFamily="18" charset="0"/>
              </a:rPr>
              <a:t> o incluir nueva información. Tampoco debería repetir información que ya hemos proporcionado con anterioridad. Los lectores no quieren sentirse tontos. </a:t>
            </a:r>
            <a:endParaRPr lang="es-ES" dirty="0"/>
          </a:p>
        </p:txBody>
      </p:sp>
      <p:sp>
        <p:nvSpPr>
          <p:cNvPr id="2" name="CuadroTexto 1">
            <a:extLst>
              <a:ext uri="{FF2B5EF4-FFF2-40B4-BE49-F238E27FC236}">
                <a16:creationId xmlns:a16="http://schemas.microsoft.com/office/drawing/2014/main" id="{F3CBBFAA-9011-45DC-BD4E-38468E79BC64}"/>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2. Organización del ensayo.</a:t>
            </a:r>
            <a:endParaRPr lang="es-ES" sz="1800" dirty="0">
              <a:latin typeface="Times New Roman" panose="02020603050405020304" pitchFamily="18" charset="0"/>
              <a:cs typeface="Times New Roman" panose="02020603050405020304" pitchFamily="18" charset="0"/>
            </a:endParaRPr>
          </a:p>
        </p:txBody>
      </p:sp>
      <p:pic>
        <p:nvPicPr>
          <p:cNvPr id="6" name="Gráfico 5" descr="Señal de negación">
            <a:extLst>
              <a:ext uri="{FF2B5EF4-FFF2-40B4-BE49-F238E27FC236}">
                <a16:creationId xmlns:a16="http://schemas.microsoft.com/office/drawing/2014/main" id="{F6B6CCBC-FFD9-4B7F-96AB-9D4E8F6591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5706207"/>
            <a:ext cx="914400" cy="914400"/>
          </a:xfrm>
          <a:prstGeom prst="rect">
            <a:avLst/>
          </a:prstGeom>
        </p:spPr>
      </p:pic>
    </p:spTree>
    <p:extLst>
      <p:ext uri="{BB962C8B-B14F-4D97-AF65-F5344CB8AC3E}">
        <p14:creationId xmlns:p14="http://schemas.microsoft.com/office/powerpoint/2010/main" val="1872498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A6DBAB5C-AA5F-4FAF-B88B-7B1C8500AA40}"/>
              </a:ext>
            </a:extLst>
          </p:cNvPr>
          <p:cNvSpPr/>
          <p:nvPr/>
        </p:nvSpPr>
        <p:spPr>
          <a:xfrm>
            <a:off x="1662544" y="2143035"/>
            <a:ext cx="2410691" cy="1194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latin typeface="Times New Roman" panose="02020603050405020304" pitchFamily="18" charset="0"/>
                <a:cs typeface="Times New Roman" panose="02020603050405020304" pitchFamily="18" charset="0"/>
              </a:rPr>
              <a:t>Párrafo 1</a:t>
            </a:r>
          </a:p>
          <a:p>
            <a:r>
              <a:rPr lang="es-ES" dirty="0">
                <a:latin typeface="Times New Roman" panose="02020603050405020304" pitchFamily="18" charset="0"/>
                <a:cs typeface="Times New Roman" panose="02020603050405020304" pitchFamily="18" charset="0"/>
              </a:rPr>
              <a:t>-</a:t>
            </a:r>
            <a:r>
              <a:rPr lang="es-ES" dirty="0" err="1">
                <a:latin typeface="Times New Roman" panose="02020603050405020304" pitchFamily="18" charset="0"/>
                <a:cs typeface="Times New Roman" panose="02020603050405020304" pitchFamily="18" charset="0"/>
              </a:rPr>
              <a:t>Topic</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sentence</a:t>
            </a:r>
            <a:endParaRPr lang="es-ES" dirty="0">
              <a:latin typeface="Times New Roman" panose="02020603050405020304" pitchFamily="18" charset="0"/>
              <a:cs typeface="Times New Roman" panose="02020603050405020304" pitchFamily="18" charset="0"/>
            </a:endParaRPr>
          </a:p>
          <a:p>
            <a:pPr algn="ct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Support</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sentence</a:t>
            </a:r>
            <a:r>
              <a:rPr lang="es-ES" dirty="0">
                <a:latin typeface="Times New Roman" panose="02020603050405020304" pitchFamily="18" charset="0"/>
                <a:cs typeface="Times New Roman" panose="02020603050405020304" pitchFamily="18" charset="0"/>
              </a:rPr>
              <a:t> 1</a:t>
            </a:r>
          </a:p>
          <a:p>
            <a:pPr algn="ct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Support</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sentence</a:t>
            </a:r>
            <a:r>
              <a:rPr lang="es-ES" dirty="0">
                <a:latin typeface="Times New Roman" panose="02020603050405020304" pitchFamily="18" charset="0"/>
                <a:cs typeface="Times New Roman" panose="02020603050405020304" pitchFamily="18" charset="0"/>
              </a:rPr>
              <a:t> 2</a:t>
            </a:r>
          </a:p>
        </p:txBody>
      </p:sp>
      <p:sp>
        <p:nvSpPr>
          <p:cNvPr id="12" name="Rectángulo 11">
            <a:extLst>
              <a:ext uri="{FF2B5EF4-FFF2-40B4-BE49-F238E27FC236}">
                <a16:creationId xmlns:a16="http://schemas.microsoft.com/office/drawing/2014/main" id="{A26E2FDB-7BA6-4598-8552-13749351D2BD}"/>
              </a:ext>
            </a:extLst>
          </p:cNvPr>
          <p:cNvSpPr/>
          <p:nvPr/>
        </p:nvSpPr>
        <p:spPr>
          <a:xfrm>
            <a:off x="7212202" y="2510144"/>
            <a:ext cx="1491688" cy="2175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atin typeface="Times New Roman" panose="02020603050405020304" pitchFamily="18" charset="0"/>
                <a:cs typeface="Times New Roman" panose="02020603050405020304" pitchFamily="18" charset="0"/>
              </a:rPr>
              <a:t>Metodología</a:t>
            </a:r>
          </a:p>
          <a:p>
            <a:pPr algn="ctr"/>
            <a:endParaRPr lang="es-ES" dirty="0"/>
          </a:p>
          <a:p>
            <a:pPr algn="ctr"/>
            <a:r>
              <a:rPr lang="es-ES" dirty="0">
                <a:latin typeface="Times New Roman" panose="02020603050405020304" pitchFamily="18" charset="0"/>
                <a:cs typeface="Times New Roman" panose="02020603050405020304" pitchFamily="18" charset="0"/>
              </a:rPr>
              <a:t>Resultados</a:t>
            </a:r>
          </a:p>
        </p:txBody>
      </p:sp>
      <p:sp>
        <p:nvSpPr>
          <p:cNvPr id="16" name="Rectángulo 15">
            <a:extLst>
              <a:ext uri="{FF2B5EF4-FFF2-40B4-BE49-F238E27FC236}">
                <a16:creationId xmlns:a16="http://schemas.microsoft.com/office/drawing/2014/main" id="{2FC08A0C-D5E0-4748-B232-D6F36A88B8EB}"/>
              </a:ext>
            </a:extLst>
          </p:cNvPr>
          <p:cNvSpPr/>
          <p:nvPr/>
        </p:nvSpPr>
        <p:spPr>
          <a:xfrm>
            <a:off x="6769330" y="454431"/>
            <a:ext cx="2410691" cy="795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atin typeface="Times New Roman" panose="02020603050405020304" pitchFamily="18" charset="0"/>
                <a:cs typeface="Times New Roman" panose="02020603050405020304" pitchFamily="18" charset="0"/>
              </a:rPr>
              <a:t>Resumen</a:t>
            </a:r>
          </a:p>
        </p:txBody>
      </p:sp>
      <p:sp>
        <p:nvSpPr>
          <p:cNvPr id="18" name="Triángulo isósceles 17">
            <a:extLst>
              <a:ext uri="{FF2B5EF4-FFF2-40B4-BE49-F238E27FC236}">
                <a16:creationId xmlns:a16="http://schemas.microsoft.com/office/drawing/2014/main" id="{A14D32B5-5029-4A33-8CB5-08C6CF6FFD7E}"/>
              </a:ext>
            </a:extLst>
          </p:cNvPr>
          <p:cNvSpPr/>
          <p:nvPr/>
        </p:nvSpPr>
        <p:spPr>
          <a:xfrm rot="10800000">
            <a:off x="1431065" y="1112344"/>
            <a:ext cx="2873648" cy="10105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CuadroTexto 19">
            <a:extLst>
              <a:ext uri="{FF2B5EF4-FFF2-40B4-BE49-F238E27FC236}">
                <a16:creationId xmlns:a16="http://schemas.microsoft.com/office/drawing/2014/main" id="{9A914E56-040A-4117-94E0-AC7FF2D9D9B0}"/>
              </a:ext>
            </a:extLst>
          </p:cNvPr>
          <p:cNvSpPr txBox="1"/>
          <p:nvPr/>
        </p:nvSpPr>
        <p:spPr>
          <a:xfrm>
            <a:off x="1928073" y="932184"/>
            <a:ext cx="1846384" cy="723275"/>
          </a:xfrm>
          <a:prstGeom prst="rect">
            <a:avLst/>
          </a:prstGeom>
          <a:noFill/>
        </p:spPr>
        <p:txBody>
          <a:bodyPr wrap="square" rtlCol="0">
            <a:spAutoFit/>
          </a:bodyPr>
          <a:lstStyle/>
          <a:p>
            <a:pPr algn="ctr">
              <a:spcBef>
                <a:spcPts val="600"/>
              </a:spcBef>
              <a:spcAft>
                <a:spcPts val="600"/>
              </a:spcAft>
            </a:pPr>
            <a:endParaRPr lang="es-ES" dirty="0"/>
          </a:p>
          <a:p>
            <a:pPr algn="ctr"/>
            <a:r>
              <a:rPr lang="es-ES" dirty="0">
                <a:latin typeface="Times New Roman" panose="02020603050405020304" pitchFamily="18" charset="0"/>
                <a:cs typeface="Times New Roman" panose="02020603050405020304" pitchFamily="18" charset="0"/>
              </a:rPr>
              <a:t>Introducción</a:t>
            </a:r>
          </a:p>
        </p:txBody>
      </p:sp>
      <p:sp>
        <p:nvSpPr>
          <p:cNvPr id="22" name="Rectángulo 21">
            <a:extLst>
              <a:ext uri="{FF2B5EF4-FFF2-40B4-BE49-F238E27FC236}">
                <a16:creationId xmlns:a16="http://schemas.microsoft.com/office/drawing/2014/main" id="{5E23D97F-536A-45FE-9F2C-A5795715A1D0}"/>
              </a:ext>
            </a:extLst>
          </p:cNvPr>
          <p:cNvSpPr/>
          <p:nvPr/>
        </p:nvSpPr>
        <p:spPr>
          <a:xfrm>
            <a:off x="1665476" y="3420856"/>
            <a:ext cx="2410691" cy="1194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latin typeface="Times New Roman" panose="02020603050405020304" pitchFamily="18" charset="0"/>
                <a:cs typeface="Times New Roman" panose="02020603050405020304" pitchFamily="18" charset="0"/>
              </a:rPr>
              <a:t>Párrafo 2</a:t>
            </a:r>
          </a:p>
          <a:p>
            <a:r>
              <a:rPr lang="es-ES" dirty="0">
                <a:latin typeface="Times New Roman" panose="02020603050405020304" pitchFamily="18" charset="0"/>
                <a:cs typeface="Times New Roman" panose="02020603050405020304" pitchFamily="18" charset="0"/>
              </a:rPr>
              <a:t>-</a:t>
            </a:r>
            <a:r>
              <a:rPr lang="es-ES" dirty="0" err="1">
                <a:latin typeface="Times New Roman" panose="02020603050405020304" pitchFamily="18" charset="0"/>
                <a:cs typeface="Times New Roman" panose="02020603050405020304" pitchFamily="18" charset="0"/>
              </a:rPr>
              <a:t>Topic</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sentence</a:t>
            </a:r>
            <a:endParaRPr lang="es-ES" dirty="0">
              <a:latin typeface="Times New Roman" panose="02020603050405020304" pitchFamily="18" charset="0"/>
              <a:cs typeface="Times New Roman" panose="02020603050405020304" pitchFamily="18" charset="0"/>
            </a:endParaRPr>
          </a:p>
          <a:p>
            <a:pPr algn="ct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Support</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sentence</a:t>
            </a:r>
            <a:r>
              <a:rPr lang="es-ES" dirty="0">
                <a:latin typeface="Times New Roman" panose="02020603050405020304" pitchFamily="18" charset="0"/>
                <a:cs typeface="Times New Roman" panose="02020603050405020304" pitchFamily="18" charset="0"/>
              </a:rPr>
              <a:t> 1</a:t>
            </a:r>
          </a:p>
          <a:p>
            <a:pPr algn="ct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Support</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sentence</a:t>
            </a:r>
            <a:r>
              <a:rPr lang="es-ES" dirty="0">
                <a:latin typeface="Times New Roman" panose="02020603050405020304" pitchFamily="18" charset="0"/>
                <a:cs typeface="Times New Roman" panose="02020603050405020304" pitchFamily="18" charset="0"/>
              </a:rPr>
              <a:t> 2</a:t>
            </a:r>
          </a:p>
        </p:txBody>
      </p:sp>
      <p:sp>
        <p:nvSpPr>
          <p:cNvPr id="24" name="Triángulo isósceles 23">
            <a:extLst>
              <a:ext uri="{FF2B5EF4-FFF2-40B4-BE49-F238E27FC236}">
                <a16:creationId xmlns:a16="http://schemas.microsoft.com/office/drawing/2014/main" id="{4961EAE4-0FF5-4EDA-9FE6-E63FD5D306A7}"/>
              </a:ext>
            </a:extLst>
          </p:cNvPr>
          <p:cNvSpPr/>
          <p:nvPr/>
        </p:nvSpPr>
        <p:spPr>
          <a:xfrm>
            <a:off x="1410445" y="4698324"/>
            <a:ext cx="2873648" cy="10105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5" name="CuadroTexto 24">
            <a:extLst>
              <a:ext uri="{FF2B5EF4-FFF2-40B4-BE49-F238E27FC236}">
                <a16:creationId xmlns:a16="http://schemas.microsoft.com/office/drawing/2014/main" id="{9D182FAA-6ED0-47CB-A524-04CBC3A52B71}"/>
              </a:ext>
            </a:extLst>
          </p:cNvPr>
          <p:cNvSpPr txBox="1"/>
          <p:nvPr/>
        </p:nvSpPr>
        <p:spPr>
          <a:xfrm>
            <a:off x="2213097" y="5122229"/>
            <a:ext cx="1379920" cy="369332"/>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Conclusión</a:t>
            </a:r>
          </a:p>
        </p:txBody>
      </p:sp>
      <p:sp>
        <p:nvSpPr>
          <p:cNvPr id="27" name="Triángulo isósceles 26">
            <a:extLst>
              <a:ext uri="{FF2B5EF4-FFF2-40B4-BE49-F238E27FC236}">
                <a16:creationId xmlns:a16="http://schemas.microsoft.com/office/drawing/2014/main" id="{37EA127B-FFC8-438F-811B-203A7E27096B}"/>
              </a:ext>
            </a:extLst>
          </p:cNvPr>
          <p:cNvSpPr/>
          <p:nvPr/>
        </p:nvSpPr>
        <p:spPr>
          <a:xfrm rot="10800000">
            <a:off x="6521222" y="1486838"/>
            <a:ext cx="2873648" cy="10105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Triángulo isósceles 28">
            <a:extLst>
              <a:ext uri="{FF2B5EF4-FFF2-40B4-BE49-F238E27FC236}">
                <a16:creationId xmlns:a16="http://schemas.microsoft.com/office/drawing/2014/main" id="{FD03F58E-8A07-4222-85C2-56D9BFC9B559}"/>
              </a:ext>
            </a:extLst>
          </p:cNvPr>
          <p:cNvSpPr/>
          <p:nvPr/>
        </p:nvSpPr>
        <p:spPr>
          <a:xfrm>
            <a:off x="6427175" y="4698324"/>
            <a:ext cx="2967695" cy="10105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atin typeface="Times New Roman" panose="02020603050405020304" pitchFamily="18" charset="0"/>
              <a:cs typeface="Times New Roman" panose="02020603050405020304" pitchFamily="18" charset="0"/>
            </a:endParaRPr>
          </a:p>
        </p:txBody>
      </p:sp>
      <p:sp>
        <p:nvSpPr>
          <p:cNvPr id="33" name="CuadroTexto 32">
            <a:extLst>
              <a:ext uri="{FF2B5EF4-FFF2-40B4-BE49-F238E27FC236}">
                <a16:creationId xmlns:a16="http://schemas.microsoft.com/office/drawing/2014/main" id="{B7BFBE38-6B1E-48FE-9952-5C97F2B02AB5}"/>
              </a:ext>
            </a:extLst>
          </p:cNvPr>
          <p:cNvSpPr txBox="1"/>
          <p:nvPr/>
        </p:nvSpPr>
        <p:spPr>
          <a:xfrm>
            <a:off x="7189576" y="1621830"/>
            <a:ext cx="1570198" cy="369332"/>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Introducción</a:t>
            </a:r>
          </a:p>
        </p:txBody>
      </p:sp>
      <p:sp>
        <p:nvSpPr>
          <p:cNvPr id="34" name="CuadroTexto 33">
            <a:extLst>
              <a:ext uri="{FF2B5EF4-FFF2-40B4-BE49-F238E27FC236}">
                <a16:creationId xmlns:a16="http://schemas.microsoft.com/office/drawing/2014/main" id="{DED0321F-755F-408F-873E-C3AE9A64321E}"/>
              </a:ext>
            </a:extLst>
          </p:cNvPr>
          <p:cNvSpPr txBox="1"/>
          <p:nvPr/>
        </p:nvSpPr>
        <p:spPr>
          <a:xfrm>
            <a:off x="2213097" y="5952447"/>
            <a:ext cx="2250033" cy="369332"/>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Ensayo corto</a:t>
            </a:r>
          </a:p>
        </p:txBody>
      </p:sp>
      <p:sp>
        <p:nvSpPr>
          <p:cNvPr id="36" name="CuadroTexto 35">
            <a:extLst>
              <a:ext uri="{FF2B5EF4-FFF2-40B4-BE49-F238E27FC236}">
                <a16:creationId xmlns:a16="http://schemas.microsoft.com/office/drawing/2014/main" id="{289273A0-B193-4CCF-B649-D39359E06BBA}"/>
              </a:ext>
            </a:extLst>
          </p:cNvPr>
          <p:cNvSpPr txBox="1"/>
          <p:nvPr/>
        </p:nvSpPr>
        <p:spPr>
          <a:xfrm>
            <a:off x="6929988" y="5952447"/>
            <a:ext cx="2250033" cy="369332"/>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Ensayo largo (TFG)</a:t>
            </a:r>
          </a:p>
        </p:txBody>
      </p:sp>
      <p:sp>
        <p:nvSpPr>
          <p:cNvPr id="37" name="CuadroTexto 36">
            <a:extLst>
              <a:ext uri="{FF2B5EF4-FFF2-40B4-BE49-F238E27FC236}">
                <a16:creationId xmlns:a16="http://schemas.microsoft.com/office/drawing/2014/main" id="{412CEE3A-EDBD-4BDB-B1A2-0162EE8EB9E3}"/>
              </a:ext>
            </a:extLst>
          </p:cNvPr>
          <p:cNvSpPr txBox="1"/>
          <p:nvPr/>
        </p:nvSpPr>
        <p:spPr>
          <a:xfrm>
            <a:off x="7275072" y="4990403"/>
            <a:ext cx="2119798"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Discusión- conclusiones</a:t>
            </a:r>
          </a:p>
        </p:txBody>
      </p:sp>
      <p:sp>
        <p:nvSpPr>
          <p:cNvPr id="39" name="CuadroTexto 38">
            <a:extLst>
              <a:ext uri="{FF2B5EF4-FFF2-40B4-BE49-F238E27FC236}">
                <a16:creationId xmlns:a16="http://schemas.microsoft.com/office/drawing/2014/main" id="{12C029FF-CC79-4E9D-8F8F-E08612BC8D12}"/>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2. Organización del ensayo: formato </a:t>
            </a:r>
            <a:r>
              <a:rPr lang="es-ES" dirty="0" err="1">
                <a:latin typeface="Times New Roman" panose="02020603050405020304" pitchFamily="18" charset="0"/>
                <a:cs typeface="Times New Roman" panose="02020603050405020304" pitchFamily="18" charset="0"/>
              </a:rPr>
              <a:t>IMRaD</a:t>
            </a:r>
            <a:r>
              <a:rPr lang="es-ES" dirty="0">
                <a:latin typeface="Times New Roman" panose="02020603050405020304" pitchFamily="18" charset="0"/>
                <a:cs typeface="Times New Roman" panose="02020603050405020304" pitchFamily="18" charset="0"/>
              </a:rPr>
              <a:t>.</a:t>
            </a:r>
            <a:endParaRPr lang="es-ES" dirty="0"/>
          </a:p>
        </p:txBody>
      </p:sp>
    </p:spTree>
    <p:extLst>
      <p:ext uri="{BB962C8B-B14F-4D97-AF65-F5344CB8AC3E}">
        <p14:creationId xmlns:p14="http://schemas.microsoft.com/office/powerpoint/2010/main" val="3099022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1200329"/>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a:t>
            </a:r>
            <a:r>
              <a:rPr lang="es-ES" sz="1800" dirty="0">
                <a:latin typeface="Times New Roman" panose="02020603050405020304" pitchFamily="18" charset="0"/>
                <a:cs typeface="Times New Roman" panose="02020603050405020304" pitchFamily="18" charset="0"/>
              </a:rPr>
              <a:t>3. Estructura del párrafo (</a:t>
            </a:r>
            <a:r>
              <a:rPr lang="es-ES" sz="1800" dirty="0" err="1">
                <a:latin typeface="Times New Roman" panose="02020603050405020304" pitchFamily="18" charset="0"/>
                <a:cs typeface="Times New Roman" panose="02020603050405020304" pitchFamily="18" charset="0"/>
              </a:rPr>
              <a:t>building</a:t>
            </a:r>
            <a:r>
              <a:rPr lang="es-ES" sz="1800" dirty="0">
                <a:latin typeface="Times New Roman" panose="02020603050405020304" pitchFamily="18" charset="0"/>
                <a:cs typeface="Times New Roman" panose="02020603050405020304" pitchFamily="18" charset="0"/>
              </a:rPr>
              <a:t> block).</a:t>
            </a:r>
          </a:p>
          <a:p>
            <a:endParaRPr lang="es-ES" dirty="0">
              <a:latin typeface="Times New Roman" panose="02020603050405020304" pitchFamily="18" charset="0"/>
              <a:cs typeface="Times New Roman" panose="02020603050405020304" pitchFamily="18" charset="0"/>
            </a:endParaRPr>
          </a:p>
          <a:p>
            <a:r>
              <a:rPr lang="es-ES" dirty="0">
                <a:latin typeface="Times New Roman" panose="02020603050405020304" pitchFamily="18" charset="0"/>
                <a:cs typeface="Times New Roman" panose="02020603050405020304" pitchFamily="18" charset="0"/>
              </a:rPr>
              <a:t>	</a:t>
            </a:r>
            <a:endParaRPr lang="es-ES" dirty="0"/>
          </a:p>
        </p:txBody>
      </p:sp>
      <p:sp>
        <p:nvSpPr>
          <p:cNvPr id="2" name="CuadroTexto 1">
            <a:extLst>
              <a:ext uri="{FF2B5EF4-FFF2-40B4-BE49-F238E27FC236}">
                <a16:creationId xmlns:a16="http://schemas.microsoft.com/office/drawing/2014/main" id="{C4884F09-75E2-46A4-A3D6-E26F36DC69EF}"/>
              </a:ext>
            </a:extLst>
          </p:cNvPr>
          <p:cNvSpPr txBox="1"/>
          <p:nvPr/>
        </p:nvSpPr>
        <p:spPr>
          <a:xfrm>
            <a:off x="815340" y="944880"/>
            <a:ext cx="10088880" cy="5311069"/>
          </a:xfrm>
          <a:prstGeom prst="rect">
            <a:avLst/>
          </a:prstGeom>
          <a:noFill/>
        </p:spPr>
        <p:txBody>
          <a:bodyPr wrap="square" rtlCol="0">
            <a:spAutoFit/>
          </a:bodyPr>
          <a:lstStyle/>
          <a:p>
            <a:pPr algn="just">
              <a:lnSpc>
                <a:spcPct val="150000"/>
              </a:lnSpc>
            </a:pPr>
            <a:r>
              <a:rPr lang="es-ES" sz="1800" i="1" dirty="0">
                <a:latin typeface="Times New Roman" panose="02020603050405020304" pitchFamily="18" charset="0"/>
                <a:cs typeface="Times New Roman" panose="02020603050405020304" pitchFamily="18" charset="0"/>
              </a:rPr>
              <a:t>“Un buen párrafo es un </a:t>
            </a:r>
            <a:r>
              <a:rPr lang="es-ES" i="1" dirty="0">
                <a:latin typeface="Times New Roman" panose="02020603050405020304" pitchFamily="18" charset="0"/>
                <a:cs typeface="Times New Roman" panose="02020603050405020304" pitchFamily="18" charset="0"/>
              </a:rPr>
              <a:t>ensayo</a:t>
            </a:r>
            <a:r>
              <a:rPr lang="es-ES" sz="1800" i="1" dirty="0">
                <a:latin typeface="Times New Roman" panose="02020603050405020304" pitchFamily="18" charset="0"/>
                <a:cs typeface="Times New Roman" panose="02020603050405020304" pitchFamily="18" charset="0"/>
              </a:rPr>
              <a:t> en miniatura”.</a:t>
            </a:r>
          </a:p>
          <a:p>
            <a:pPr algn="just">
              <a:lnSpc>
                <a:spcPct val="150000"/>
              </a:lnSpc>
            </a:pPr>
            <a:endParaRPr lang="es-ES" i="1"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Según esta premisa, cada párrafo —</a:t>
            </a:r>
            <a:r>
              <a:rPr lang="es-ES" sz="1600" u="sng" dirty="0">
                <a:latin typeface="Times New Roman" panose="02020603050405020304" pitchFamily="18" charset="0"/>
                <a:cs typeface="Times New Roman" panose="02020603050405020304" pitchFamily="18" charset="0"/>
              </a:rPr>
              <a:t>idealmente— tiene una estructura interna. </a:t>
            </a:r>
          </a:p>
          <a:p>
            <a:pPr marL="742950" lvl="1" indent="-285750" algn="just">
              <a:lnSpc>
                <a:spcPct val="150000"/>
              </a:lnSpc>
              <a:buFont typeface="Wingdings" panose="05000000000000000000" pitchFamily="2" charset="2"/>
              <a:buChar char="§"/>
            </a:pPr>
            <a:endParaRPr lang="es-ES" sz="1600" u="sng"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Por supuesto, cuando hablamos de “ideales”, es cierto que es difícil el trasladarlos a la práctica. No obstante, es posible si sabemos como organizar nuestras ideas y, con ello, nuestro hilo argumental. </a:t>
            </a:r>
          </a:p>
          <a:p>
            <a:pPr marL="742950" lvl="1" indent="-285750" algn="just">
              <a:lnSpc>
                <a:spcPct val="150000"/>
              </a:lnSpc>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Cada párrafo debería comenzar con lo que se conoce como “</a:t>
            </a:r>
            <a:r>
              <a:rPr lang="es-ES" sz="1600" u="sng" dirty="0" err="1">
                <a:latin typeface="Times New Roman" panose="02020603050405020304" pitchFamily="18" charset="0"/>
                <a:cs typeface="Times New Roman" panose="02020603050405020304" pitchFamily="18" charset="0"/>
              </a:rPr>
              <a:t>Topic</a:t>
            </a:r>
            <a:r>
              <a:rPr lang="es-ES" sz="1600" u="sng" dirty="0">
                <a:latin typeface="Times New Roman" panose="02020603050405020304" pitchFamily="18" charset="0"/>
                <a:cs typeface="Times New Roman" panose="02020603050405020304" pitchFamily="18" charset="0"/>
              </a:rPr>
              <a:t> </a:t>
            </a:r>
            <a:r>
              <a:rPr lang="es-ES" sz="1600" u="sng" dirty="0" err="1">
                <a:latin typeface="Times New Roman" panose="02020603050405020304" pitchFamily="18" charset="0"/>
                <a:cs typeface="Times New Roman" panose="02020603050405020304" pitchFamily="18" charset="0"/>
              </a:rPr>
              <a:t>sentence</a:t>
            </a:r>
            <a:r>
              <a:rPr lang="es-ES" sz="1600" dirty="0">
                <a:latin typeface="Times New Roman" panose="02020603050405020304" pitchFamily="18" charset="0"/>
                <a:cs typeface="Times New Roman" panose="02020603050405020304" pitchFamily="18" charset="0"/>
              </a:rPr>
              <a:t>”. Es decir, ¿de qué voy a hablar en este párrafo? o “Si leo este párrafo, ¿qué información voy a encontrar?” Esta frase puede ser algo así como el equivalente al </a:t>
            </a:r>
            <a:r>
              <a:rPr lang="es-ES" sz="1600" dirty="0" err="1">
                <a:latin typeface="Times New Roman" panose="02020603050405020304" pitchFamily="18" charset="0"/>
                <a:cs typeface="Times New Roman" panose="02020603050405020304" pitchFamily="18" charset="0"/>
              </a:rPr>
              <a:t>abstract</a:t>
            </a:r>
            <a:r>
              <a:rPr lang="es-ES" sz="1600" dirty="0">
                <a:latin typeface="Times New Roman" panose="02020603050405020304" pitchFamily="18" charset="0"/>
                <a:cs typeface="Times New Roman" panose="02020603050405020304" pitchFamily="18" charset="0"/>
              </a:rPr>
              <a:t> de vuestro párrafo.</a:t>
            </a:r>
          </a:p>
          <a:p>
            <a:pPr marL="742950" lvl="1" indent="-285750" algn="just">
              <a:lnSpc>
                <a:spcPct val="150000"/>
              </a:lnSpc>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Adicionalmente, se añaden lo que se conoce como “</a:t>
            </a:r>
            <a:r>
              <a:rPr lang="es-ES" sz="1600" u="sng" dirty="0" err="1">
                <a:latin typeface="Times New Roman" panose="02020603050405020304" pitchFamily="18" charset="0"/>
                <a:cs typeface="Times New Roman" panose="02020603050405020304" pitchFamily="18" charset="0"/>
              </a:rPr>
              <a:t>Support</a:t>
            </a:r>
            <a:r>
              <a:rPr lang="es-ES" sz="1600" u="sng" dirty="0">
                <a:latin typeface="Times New Roman" panose="02020603050405020304" pitchFamily="18" charset="0"/>
                <a:cs typeface="Times New Roman" panose="02020603050405020304" pitchFamily="18" charset="0"/>
              </a:rPr>
              <a:t> </a:t>
            </a:r>
            <a:r>
              <a:rPr lang="es-ES" sz="1600" u="sng" dirty="0" err="1">
                <a:latin typeface="Times New Roman" panose="02020603050405020304" pitchFamily="18" charset="0"/>
                <a:cs typeface="Times New Roman" panose="02020603050405020304" pitchFamily="18" charset="0"/>
              </a:rPr>
              <a:t>sentences</a:t>
            </a:r>
            <a:r>
              <a:rPr lang="es-ES" sz="1600" dirty="0">
                <a:latin typeface="Times New Roman" panose="02020603050405020304" pitchFamily="18" charset="0"/>
                <a:cs typeface="Times New Roman" panose="02020603050405020304" pitchFamily="18" charset="0"/>
              </a:rPr>
              <a:t>”. Estas incluyen explicaciones, ejemplos, estadística, datos, etc. Una </a:t>
            </a:r>
            <a:r>
              <a:rPr lang="es-ES" sz="1600" i="1" dirty="0" err="1">
                <a:latin typeface="Times New Roman" panose="02020603050405020304" pitchFamily="18" charset="0"/>
                <a:cs typeface="Times New Roman" panose="02020603050405020304" pitchFamily="18" charset="0"/>
              </a:rPr>
              <a:t>support</a:t>
            </a:r>
            <a:r>
              <a:rPr lang="es-ES" sz="1600" i="1" dirty="0">
                <a:latin typeface="Times New Roman" panose="02020603050405020304" pitchFamily="18" charset="0"/>
                <a:cs typeface="Times New Roman" panose="02020603050405020304" pitchFamily="18" charset="0"/>
              </a:rPr>
              <a:t> </a:t>
            </a:r>
            <a:r>
              <a:rPr lang="es-ES" sz="1600" i="1" dirty="0" err="1">
                <a:latin typeface="Times New Roman" panose="02020603050405020304" pitchFamily="18" charset="0"/>
                <a:cs typeface="Times New Roman" panose="02020603050405020304" pitchFamily="18" charset="0"/>
              </a:rPr>
              <a:t>sentence</a:t>
            </a:r>
            <a:r>
              <a:rPr lang="es-ES" sz="1600" i="1" dirty="0">
                <a:latin typeface="Times New Roman" panose="02020603050405020304" pitchFamily="18" charset="0"/>
                <a:cs typeface="Times New Roman" panose="02020603050405020304" pitchFamily="18" charset="0"/>
              </a:rPr>
              <a:t> </a:t>
            </a:r>
            <a:r>
              <a:rPr lang="es-ES" sz="1600" dirty="0">
                <a:latin typeface="Times New Roman" panose="02020603050405020304" pitchFamily="18" charset="0"/>
                <a:cs typeface="Times New Roman" panose="02020603050405020304" pitchFamily="18" charset="0"/>
              </a:rPr>
              <a:t>puede serlo de otra, y estas posibles combinaciones es lo que confiere coherencia y cohesión a nuestro párrafo, haciéndolo que parezca natural.</a:t>
            </a:r>
          </a:p>
        </p:txBody>
      </p:sp>
    </p:spTree>
    <p:extLst>
      <p:ext uri="{BB962C8B-B14F-4D97-AF65-F5344CB8AC3E}">
        <p14:creationId xmlns:p14="http://schemas.microsoft.com/office/powerpoint/2010/main" val="3239588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9E40E02-E12E-4DB9-AF91-A9766C2FD9C0}"/>
              </a:ext>
            </a:extLst>
          </p:cNvPr>
          <p:cNvSpPr txBox="1"/>
          <p:nvPr/>
        </p:nvSpPr>
        <p:spPr>
          <a:xfrm>
            <a:off x="667407" y="1266091"/>
            <a:ext cx="10515600" cy="2677656"/>
          </a:xfrm>
          <a:prstGeom prst="rect">
            <a:avLst/>
          </a:prstGeom>
          <a:noFill/>
        </p:spPr>
        <p:txBody>
          <a:bodyPr wrap="square" rtlCol="0">
            <a:spAutoFit/>
          </a:bodyPr>
          <a:lstStyle/>
          <a:p>
            <a:pPr algn="just"/>
            <a:r>
              <a:rPr lang="es-ES" sz="1400" b="1" dirty="0">
                <a:latin typeface="Times New Roman" panose="02020603050405020304" pitchFamily="18" charset="0"/>
                <a:cs typeface="Times New Roman" panose="02020603050405020304" pitchFamily="18" charset="0"/>
              </a:rPr>
              <a:t>Mal formado: </a:t>
            </a:r>
          </a:p>
          <a:p>
            <a:pPr algn="just"/>
            <a:r>
              <a:rPr lang="es-ES" sz="1400" dirty="0">
                <a:latin typeface="Times New Roman" panose="02020603050405020304" pitchFamily="18" charset="0"/>
                <a:cs typeface="Times New Roman" panose="02020603050405020304" pitchFamily="18" charset="0"/>
              </a:rPr>
              <a:t>De las 72.627 asociaciones registradas por el ministerio del Interior en 2012, tan solo 919 (0,99%) son organizaciones de mujeres y a nivel nacional solo figuran 23 organizaciones de las 1.027 registradas. </a:t>
            </a:r>
          </a:p>
          <a:p>
            <a:pPr algn="just"/>
            <a:endParaRPr lang="es-ES" sz="1400" dirty="0">
              <a:latin typeface="Times New Roman" panose="02020603050405020304" pitchFamily="18" charset="0"/>
              <a:cs typeface="Times New Roman" panose="02020603050405020304" pitchFamily="18" charset="0"/>
            </a:endParaRPr>
          </a:p>
          <a:p>
            <a:pPr algn="just"/>
            <a:r>
              <a:rPr lang="es-ES" sz="1400" dirty="0">
                <a:latin typeface="Times New Roman" panose="02020603050405020304" pitchFamily="18" charset="0"/>
                <a:cs typeface="Times New Roman" panose="02020603050405020304" pitchFamily="18" charset="0"/>
              </a:rPr>
              <a:t>Coinciden la mayoría de las organizaciones que luchan por la igualdad en Ucrania en constatar las dificultades que han tenido en garantizar el relevo generacional necesario para garantizar la continuidad y renovación de sus estructuras. </a:t>
            </a:r>
          </a:p>
          <a:p>
            <a:pPr algn="just"/>
            <a:endParaRPr lang="es-ES" sz="1400" dirty="0">
              <a:latin typeface="Times New Roman" panose="02020603050405020304" pitchFamily="18" charset="0"/>
              <a:cs typeface="Times New Roman" panose="02020603050405020304" pitchFamily="18" charset="0"/>
            </a:endParaRPr>
          </a:p>
          <a:p>
            <a:pPr algn="just"/>
            <a:r>
              <a:rPr lang="es-ES" sz="1400" dirty="0">
                <a:latin typeface="Times New Roman" panose="02020603050405020304" pitchFamily="18" charset="0"/>
                <a:cs typeface="Times New Roman" panose="02020603050405020304" pitchFamily="18" charset="0"/>
              </a:rPr>
              <a:t>Además de los problemas compartidos con el resto de las </a:t>
            </a:r>
            <a:r>
              <a:rPr lang="es-ES" sz="1400" i="1" dirty="0">
                <a:latin typeface="Times New Roman" panose="02020603050405020304" pitchFamily="18" charset="0"/>
                <a:cs typeface="Times New Roman" panose="02020603050405020304" pitchFamily="18" charset="0"/>
              </a:rPr>
              <a:t>OSC</a:t>
            </a:r>
            <a:r>
              <a:rPr lang="es-ES" sz="1400" dirty="0">
                <a:latin typeface="Times New Roman" panose="02020603050405020304" pitchFamily="18" charset="0"/>
                <a:cs typeface="Times New Roman" panose="02020603050405020304" pitchFamily="18" charset="0"/>
              </a:rPr>
              <a:t>, como la exclusión de las nuevas generaciones de la toma de las instancias de dirección de las entidades, otras cuestiones claves explican también por qué las jóvenes no se implican tanto en las organizaciones que han marcado la historia del movimiento feminista en Ucrania o las veteranas. En cierto modo son las prioridades temáticas las que han cambiado. Para las nuevas generaciones hay temas que deben priorizarse, como la sexuales, y deberían figurar en el centro de las agendas de las organizaciones que se han quedado con un marco encorsetado y que no responde del todo a estas preocupaciones. </a:t>
            </a:r>
          </a:p>
        </p:txBody>
      </p:sp>
      <p:sp>
        <p:nvSpPr>
          <p:cNvPr id="6" name="CuadroTexto 5">
            <a:extLst>
              <a:ext uri="{FF2B5EF4-FFF2-40B4-BE49-F238E27FC236}">
                <a16:creationId xmlns:a16="http://schemas.microsoft.com/office/drawing/2014/main" id="{D7E95C79-342B-4605-BB1F-2748F0C50A86}"/>
              </a:ext>
            </a:extLst>
          </p:cNvPr>
          <p:cNvSpPr txBox="1"/>
          <p:nvPr/>
        </p:nvSpPr>
        <p:spPr>
          <a:xfrm>
            <a:off x="667407" y="4480079"/>
            <a:ext cx="10759662" cy="2092881"/>
          </a:xfrm>
          <a:prstGeom prst="rect">
            <a:avLst/>
          </a:prstGeom>
          <a:noFill/>
        </p:spPr>
        <p:txBody>
          <a:bodyPr wrap="square" rtlCol="0">
            <a:spAutoFit/>
          </a:bodyPr>
          <a:lstStyle/>
          <a:p>
            <a:r>
              <a:rPr lang="es-ES" sz="1400" b="1" dirty="0">
                <a:latin typeface="Times New Roman" panose="02020603050405020304" pitchFamily="18" charset="0"/>
                <a:cs typeface="Times New Roman" panose="02020603050405020304" pitchFamily="18" charset="0"/>
              </a:rPr>
              <a:t>Bien formado:</a:t>
            </a:r>
          </a:p>
          <a:p>
            <a:r>
              <a:rPr lang="es-ES" sz="1400" b="0" i="0" dirty="0">
                <a:effectLst/>
                <a:latin typeface="Times New Roman" panose="02020603050405020304" pitchFamily="18" charset="0"/>
                <a:cs typeface="Times New Roman" panose="02020603050405020304" pitchFamily="18" charset="0"/>
              </a:rPr>
              <a:t>Se deben distinguir dos grandes grupos de láseres: los de alta potencia o quirúrgicos y los de baja potencia o también denominados terapéuticos (</a:t>
            </a:r>
            <a:r>
              <a:rPr lang="es-ES" sz="1400" b="0" i="0" dirty="0" err="1">
                <a:effectLst/>
                <a:latin typeface="Times New Roman" panose="02020603050405020304" pitchFamily="18" charset="0"/>
                <a:cs typeface="Times New Roman" panose="02020603050405020304" pitchFamily="18" charset="0"/>
              </a:rPr>
              <a:t>low</a:t>
            </a:r>
            <a:r>
              <a:rPr lang="es-ES" sz="1400" b="0" i="0" dirty="0">
                <a:effectLst/>
                <a:latin typeface="Times New Roman" panose="02020603050405020304" pitchFamily="18" charset="0"/>
                <a:cs typeface="Times New Roman" panose="02020603050405020304" pitchFamily="18" charset="0"/>
              </a:rPr>
              <a:t> </a:t>
            </a:r>
            <a:r>
              <a:rPr lang="es-ES" sz="1400" b="0" i="0" dirty="0" err="1">
                <a:effectLst/>
                <a:latin typeface="Times New Roman" panose="02020603050405020304" pitchFamily="18" charset="0"/>
                <a:cs typeface="Times New Roman" panose="02020603050405020304" pitchFamily="18" charset="0"/>
              </a:rPr>
              <a:t>level</a:t>
            </a:r>
            <a:r>
              <a:rPr lang="es-ES" sz="1400" b="0" i="0" dirty="0">
                <a:effectLst/>
                <a:latin typeface="Times New Roman" panose="02020603050405020304" pitchFamily="18" charset="0"/>
                <a:cs typeface="Times New Roman" panose="02020603050405020304" pitchFamily="18" charset="0"/>
              </a:rPr>
              <a:t> laser </a:t>
            </a:r>
            <a:r>
              <a:rPr lang="es-ES" sz="1400" b="0" i="0" dirty="0" err="1">
                <a:effectLst/>
                <a:latin typeface="Times New Roman" panose="02020603050405020304" pitchFamily="18" charset="0"/>
                <a:cs typeface="Times New Roman" panose="02020603050405020304" pitchFamily="18" charset="0"/>
              </a:rPr>
              <a:t>therapy</a:t>
            </a:r>
            <a:r>
              <a:rPr lang="es-ES" sz="1400" b="0" i="0" dirty="0">
                <a:effectLst/>
                <a:latin typeface="Times New Roman" panose="02020603050405020304" pitchFamily="18" charset="0"/>
                <a:cs typeface="Times New Roman" panose="02020603050405020304" pitchFamily="18" charset="0"/>
              </a:rPr>
              <a:t> o </a:t>
            </a:r>
            <a:r>
              <a:rPr lang="es-ES" sz="1400" b="0" i="0" dirty="0" err="1">
                <a:effectLst/>
                <a:latin typeface="Times New Roman" panose="02020603050405020304" pitchFamily="18" charset="0"/>
                <a:cs typeface="Times New Roman" panose="02020603050405020304" pitchFamily="18" charset="0"/>
              </a:rPr>
              <a:t>LLLT</a:t>
            </a:r>
            <a:r>
              <a:rPr lang="es-ES" sz="1400" b="0" i="0" dirty="0">
                <a:effectLst/>
                <a:latin typeface="Times New Roman" panose="02020603050405020304" pitchFamily="18" charset="0"/>
                <a:cs typeface="Times New Roman" panose="02020603050405020304" pitchFamily="18" charset="0"/>
              </a:rPr>
              <a:t>). Los primeros tienen un efecto térmico ya que son capaces de concentrar una gran cantidad de energía en un espacio muy reducido y ello se demuestra por su capacidad de corte, coagulación y vaporización. Por otro lado, los láseres de baja energía carecen de este efecto térmico ya que la potencia que utilizan es menor y la superficie de actuación mayor, y de este modo el calor se dispersa; sin embargo producen un efecto </a:t>
            </a:r>
            <a:r>
              <a:rPr lang="es-ES" sz="1400" b="0" i="0" dirty="0" err="1">
                <a:effectLst/>
                <a:latin typeface="Times New Roman" panose="02020603050405020304" pitchFamily="18" charset="0"/>
                <a:cs typeface="Times New Roman" panose="02020603050405020304" pitchFamily="18" charset="0"/>
              </a:rPr>
              <a:t>bioestimulante</a:t>
            </a:r>
            <a:r>
              <a:rPr lang="es-ES" sz="1400" b="0" i="0" dirty="0">
                <a:effectLst/>
                <a:latin typeface="Times New Roman" panose="02020603050405020304" pitchFamily="18" charset="0"/>
                <a:cs typeface="Times New Roman" panose="02020603050405020304" pitchFamily="18" charset="0"/>
              </a:rPr>
              <a:t> celular. Su aplicación fundamental es para acelerar la regeneración tisular y la cicatrización de las heridas disminuyendo la inflamación y el dolor.</a:t>
            </a:r>
            <a:endParaRPr lang="es-ES" sz="1400" dirty="0">
              <a:latin typeface="Times New Roman" panose="02020603050405020304" pitchFamily="18" charset="0"/>
              <a:cs typeface="Times New Roman" panose="02020603050405020304" pitchFamily="18" charset="0"/>
            </a:endParaRPr>
          </a:p>
          <a:p>
            <a:endParaRPr lang="es-ES" sz="1400" b="1" dirty="0">
              <a:latin typeface="Times New Roman" panose="02020603050405020304" pitchFamily="18" charset="0"/>
              <a:cs typeface="Times New Roman" panose="02020603050405020304" pitchFamily="18" charset="0"/>
            </a:endParaRPr>
          </a:p>
          <a:p>
            <a:endParaRPr lang="es-ES" b="1" dirty="0">
              <a:latin typeface="Times New Roman" panose="02020603050405020304" pitchFamily="18" charset="0"/>
              <a:cs typeface="Times New Roman" panose="02020603050405020304" pitchFamily="18" charset="0"/>
            </a:endParaRPr>
          </a:p>
        </p:txBody>
      </p:sp>
      <p:sp>
        <p:nvSpPr>
          <p:cNvPr id="3" name="CuadroTexto 2">
            <a:extLst>
              <a:ext uri="{FF2B5EF4-FFF2-40B4-BE49-F238E27FC236}">
                <a16:creationId xmlns:a16="http://schemas.microsoft.com/office/drawing/2014/main" id="{17DF5128-880C-4805-A165-6430592DF11E}"/>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sz="1800" dirty="0">
                <a:latin typeface="Times New Roman" panose="02020603050405020304" pitchFamily="18" charset="0"/>
                <a:cs typeface="Times New Roman" panose="02020603050405020304" pitchFamily="18" charset="0"/>
              </a:rPr>
              <a:t>		3. Estructura del párrafo (</a:t>
            </a:r>
            <a:r>
              <a:rPr lang="es-ES" sz="1800" dirty="0" err="1">
                <a:latin typeface="Times New Roman" panose="02020603050405020304" pitchFamily="18" charset="0"/>
                <a:cs typeface="Times New Roman" panose="02020603050405020304" pitchFamily="18" charset="0"/>
              </a:rPr>
              <a:t>building</a:t>
            </a:r>
            <a:r>
              <a:rPr lang="es-ES" sz="1800" dirty="0">
                <a:latin typeface="Times New Roman" panose="02020603050405020304" pitchFamily="18" charset="0"/>
                <a:cs typeface="Times New Roman" panose="02020603050405020304" pitchFamily="18" charset="0"/>
              </a:rPr>
              <a:t> block).</a:t>
            </a:r>
          </a:p>
        </p:txBody>
      </p:sp>
    </p:spTree>
    <p:extLst>
      <p:ext uri="{BB962C8B-B14F-4D97-AF65-F5344CB8AC3E}">
        <p14:creationId xmlns:p14="http://schemas.microsoft.com/office/powerpoint/2010/main" val="3233243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852854" y="1336431"/>
            <a:ext cx="9196754" cy="5232202"/>
          </a:xfrm>
          <a:prstGeom prst="rect">
            <a:avLst/>
          </a:prstGeom>
          <a:noFill/>
        </p:spPr>
        <p:txBody>
          <a:bodyPr wrap="square" rtlCol="0">
            <a:spAutoFit/>
          </a:bodyPr>
          <a:lstStyle/>
          <a:p>
            <a:pPr algn="just"/>
            <a:r>
              <a:rPr lang="es-ES" sz="1400" b="0" i="0" dirty="0">
                <a:effectLst/>
                <a:latin typeface="Times New Roman" panose="02020603050405020304" pitchFamily="18" charset="0"/>
                <a:cs typeface="Times New Roman" panose="02020603050405020304" pitchFamily="18" charset="0"/>
              </a:rPr>
              <a:t>Se deben distinguir dos grandes grupos de láseres: los de alta potencia o quirúrgicos y los de baja potencia o también denominados terapéuticos (</a:t>
            </a:r>
            <a:r>
              <a:rPr lang="es-ES" sz="1400" b="0" i="0" dirty="0" err="1">
                <a:effectLst/>
                <a:latin typeface="Times New Roman" panose="02020603050405020304" pitchFamily="18" charset="0"/>
                <a:cs typeface="Times New Roman" panose="02020603050405020304" pitchFamily="18" charset="0"/>
              </a:rPr>
              <a:t>low</a:t>
            </a:r>
            <a:r>
              <a:rPr lang="es-ES" sz="1400" b="0" i="0" dirty="0">
                <a:effectLst/>
                <a:latin typeface="Times New Roman" panose="02020603050405020304" pitchFamily="18" charset="0"/>
                <a:cs typeface="Times New Roman" panose="02020603050405020304" pitchFamily="18" charset="0"/>
              </a:rPr>
              <a:t> </a:t>
            </a:r>
            <a:r>
              <a:rPr lang="es-ES" sz="1400" b="0" i="0" dirty="0" err="1">
                <a:effectLst/>
                <a:latin typeface="Times New Roman" panose="02020603050405020304" pitchFamily="18" charset="0"/>
                <a:cs typeface="Times New Roman" panose="02020603050405020304" pitchFamily="18" charset="0"/>
              </a:rPr>
              <a:t>level</a:t>
            </a:r>
            <a:r>
              <a:rPr lang="es-ES" sz="1400" b="0" i="0" dirty="0">
                <a:effectLst/>
                <a:latin typeface="Times New Roman" panose="02020603050405020304" pitchFamily="18" charset="0"/>
                <a:cs typeface="Times New Roman" panose="02020603050405020304" pitchFamily="18" charset="0"/>
              </a:rPr>
              <a:t> laser </a:t>
            </a:r>
            <a:r>
              <a:rPr lang="es-ES" sz="1400" b="0" i="0" dirty="0" err="1">
                <a:effectLst/>
                <a:latin typeface="Times New Roman" panose="02020603050405020304" pitchFamily="18" charset="0"/>
                <a:cs typeface="Times New Roman" panose="02020603050405020304" pitchFamily="18" charset="0"/>
              </a:rPr>
              <a:t>therapy</a:t>
            </a:r>
            <a:r>
              <a:rPr lang="es-ES" sz="1400" b="0" i="0" dirty="0">
                <a:effectLst/>
                <a:latin typeface="Times New Roman" panose="02020603050405020304" pitchFamily="18" charset="0"/>
                <a:cs typeface="Times New Roman" panose="02020603050405020304" pitchFamily="18" charset="0"/>
              </a:rPr>
              <a:t> o </a:t>
            </a:r>
            <a:r>
              <a:rPr lang="es-ES" sz="1400" b="0" i="0" dirty="0" err="1">
                <a:effectLst/>
                <a:latin typeface="Times New Roman" panose="02020603050405020304" pitchFamily="18" charset="0"/>
                <a:cs typeface="Times New Roman" panose="02020603050405020304" pitchFamily="18" charset="0"/>
              </a:rPr>
              <a:t>LLLT</a:t>
            </a:r>
            <a:r>
              <a:rPr lang="es-ES" sz="1400" b="0" i="0" dirty="0">
                <a:effectLst/>
                <a:latin typeface="Times New Roman" panose="02020603050405020304" pitchFamily="18" charset="0"/>
                <a:cs typeface="Times New Roman" panose="02020603050405020304" pitchFamily="18" charset="0"/>
              </a:rPr>
              <a:t>). Los primeros tienen un efecto térmico ya que son capaces de concentrar una gran cantidad de energía en un espacio muy reducido y ello se demuestra por su capacidad de corte, coagulación y vaporización. Por otro lado, los láseres de baja energía carecen de este efecto térmico ya que la potencia que utilizan es menor y la superficie de actuación mayor, y de este modo el calor se dispersa; sin embargo producen un efecto </a:t>
            </a:r>
            <a:r>
              <a:rPr lang="es-ES" sz="1400" b="0" i="0" dirty="0" err="1">
                <a:effectLst/>
                <a:latin typeface="Times New Roman" panose="02020603050405020304" pitchFamily="18" charset="0"/>
                <a:cs typeface="Times New Roman" panose="02020603050405020304" pitchFamily="18" charset="0"/>
              </a:rPr>
              <a:t>bioestimulante</a:t>
            </a:r>
            <a:r>
              <a:rPr lang="es-ES" sz="1400" b="0" i="0" dirty="0">
                <a:effectLst/>
                <a:latin typeface="Times New Roman" panose="02020603050405020304" pitchFamily="18" charset="0"/>
                <a:cs typeface="Times New Roman" panose="02020603050405020304" pitchFamily="18" charset="0"/>
              </a:rPr>
              <a:t> celular. Su aplicación fundamental es para acelerar la regeneración tisular y la cicatrización de las heridas disminuyendo la inflamación y el dolor.</a:t>
            </a:r>
            <a:endParaRPr lang="es-ES" sz="1400" dirty="0">
              <a:latin typeface="Times New Roman" panose="02020603050405020304" pitchFamily="18" charset="0"/>
              <a:cs typeface="Times New Roman" panose="02020603050405020304" pitchFamily="18" charset="0"/>
            </a:endParaRPr>
          </a:p>
          <a:p>
            <a:endParaRPr lang="es-ES" dirty="0"/>
          </a:p>
          <a:p>
            <a:endParaRPr lang="es-ES" sz="1400" dirty="0">
              <a:latin typeface="Times New Roman" panose="02020603050405020304" pitchFamily="18" charset="0"/>
              <a:cs typeface="Times New Roman" panose="02020603050405020304" pitchFamily="18" charset="0"/>
            </a:endParaRPr>
          </a:p>
          <a:p>
            <a:r>
              <a:rPr lang="es-ES" sz="1400" dirty="0">
                <a:latin typeface="Times New Roman" panose="02020603050405020304" pitchFamily="18" charset="0"/>
                <a:cs typeface="Times New Roman" panose="02020603050405020304" pitchFamily="18" charset="0"/>
              </a:rPr>
              <a:t>					 “Se deben distinguir dos grandes grupos de láseres […]”</a:t>
            </a:r>
          </a:p>
          <a:p>
            <a:endParaRPr lang="es-ES" sz="1400" dirty="0">
              <a:latin typeface="Times New Roman" panose="02020603050405020304" pitchFamily="18" charset="0"/>
              <a:cs typeface="Times New Roman" panose="02020603050405020304" pitchFamily="18" charset="0"/>
            </a:endParaRPr>
          </a:p>
          <a:p>
            <a:endParaRPr lang="es-ES" sz="1400" dirty="0">
              <a:latin typeface="Times New Roman" panose="02020603050405020304" pitchFamily="18" charset="0"/>
              <a:cs typeface="Times New Roman" panose="02020603050405020304" pitchFamily="18" charset="0"/>
            </a:endParaRPr>
          </a:p>
          <a:p>
            <a:endParaRPr lang="es-ES" sz="1400" dirty="0">
              <a:latin typeface="Times New Roman" panose="02020603050405020304" pitchFamily="18" charset="0"/>
              <a:cs typeface="Times New Roman" panose="02020603050405020304" pitchFamily="18" charset="0"/>
            </a:endParaRPr>
          </a:p>
          <a:p>
            <a:r>
              <a:rPr lang="es-ES" sz="1400" dirty="0">
                <a:latin typeface="Times New Roman" panose="02020603050405020304" pitchFamily="18" charset="0"/>
                <a:cs typeface="Times New Roman" panose="02020603050405020304" pitchFamily="18" charset="0"/>
              </a:rPr>
              <a:t>					“Los primeros tienen un efecto térmico ya que […]”</a:t>
            </a:r>
          </a:p>
          <a:p>
            <a:endParaRPr lang="es-ES" sz="1400" dirty="0">
              <a:latin typeface="Times New Roman" panose="02020603050405020304" pitchFamily="18" charset="0"/>
              <a:cs typeface="Times New Roman" panose="02020603050405020304" pitchFamily="18" charset="0"/>
            </a:endParaRPr>
          </a:p>
          <a:p>
            <a:endParaRPr lang="es-ES" sz="1400" dirty="0">
              <a:latin typeface="Times New Roman" panose="02020603050405020304" pitchFamily="18" charset="0"/>
              <a:cs typeface="Times New Roman" panose="02020603050405020304" pitchFamily="18" charset="0"/>
            </a:endParaRPr>
          </a:p>
          <a:p>
            <a:endParaRPr lang="es-ES" sz="1400" dirty="0">
              <a:latin typeface="Times New Roman" panose="02020603050405020304" pitchFamily="18" charset="0"/>
              <a:cs typeface="Times New Roman" panose="02020603050405020304" pitchFamily="18" charset="0"/>
            </a:endParaRPr>
          </a:p>
          <a:p>
            <a:r>
              <a:rPr lang="es-ES" sz="1400" dirty="0">
                <a:latin typeface="Times New Roman" panose="02020603050405020304" pitchFamily="18" charset="0"/>
                <a:cs typeface="Times New Roman" panose="02020603050405020304" pitchFamily="18" charset="0"/>
              </a:rPr>
              <a:t>					“Por otro lado, los de baja energía carecen de este efecto […]”</a:t>
            </a:r>
          </a:p>
          <a:p>
            <a:endParaRPr lang="es-ES" sz="1400" dirty="0">
              <a:latin typeface="Times New Roman" panose="02020603050405020304" pitchFamily="18" charset="0"/>
              <a:cs typeface="Times New Roman" panose="02020603050405020304" pitchFamily="18" charset="0"/>
            </a:endParaRPr>
          </a:p>
          <a:p>
            <a:r>
              <a:rPr lang="es-ES" sz="1400" dirty="0">
                <a:latin typeface="Times New Roman" panose="02020603050405020304" pitchFamily="18" charset="0"/>
                <a:cs typeface="Times New Roman" panose="02020603050405020304" pitchFamily="18" charset="0"/>
              </a:rPr>
              <a:t>						</a:t>
            </a:r>
          </a:p>
          <a:p>
            <a:endParaRPr lang="es-ES" sz="1400" dirty="0">
              <a:latin typeface="Times New Roman" panose="02020603050405020304" pitchFamily="18" charset="0"/>
              <a:cs typeface="Times New Roman" panose="02020603050405020304" pitchFamily="18" charset="0"/>
            </a:endParaRPr>
          </a:p>
          <a:p>
            <a:r>
              <a:rPr lang="es-ES" sz="1400" dirty="0">
                <a:latin typeface="Times New Roman" panose="02020603050405020304" pitchFamily="18" charset="0"/>
                <a:cs typeface="Times New Roman" panose="02020603050405020304" pitchFamily="18" charset="0"/>
              </a:rPr>
              <a:t>						“Su aplicación fundamental es para acelerar la regeneración […]”</a:t>
            </a:r>
            <a:endParaRPr lang="es-ES" dirty="0"/>
          </a:p>
          <a:p>
            <a:endParaRPr lang="es-ES" dirty="0"/>
          </a:p>
        </p:txBody>
      </p:sp>
      <p:sp>
        <p:nvSpPr>
          <p:cNvPr id="2" name="CuadroTexto 1">
            <a:extLst>
              <a:ext uri="{FF2B5EF4-FFF2-40B4-BE49-F238E27FC236}">
                <a16:creationId xmlns:a16="http://schemas.microsoft.com/office/drawing/2014/main" id="{5F83E11F-F35A-48B7-AE45-E830AC6B6418}"/>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a:t>
            </a:r>
            <a:r>
              <a:rPr lang="es-ES" sz="1800" dirty="0">
                <a:latin typeface="Times New Roman" panose="02020603050405020304" pitchFamily="18" charset="0"/>
                <a:cs typeface="Times New Roman" panose="02020603050405020304" pitchFamily="18" charset="0"/>
              </a:rPr>
              <a:t>3. Estructura del párrafo (</a:t>
            </a:r>
            <a:r>
              <a:rPr lang="es-ES" sz="1800" dirty="0" err="1">
                <a:latin typeface="Times New Roman" panose="02020603050405020304" pitchFamily="18" charset="0"/>
                <a:cs typeface="Times New Roman" panose="02020603050405020304" pitchFamily="18" charset="0"/>
              </a:rPr>
              <a:t>building</a:t>
            </a:r>
            <a:r>
              <a:rPr lang="es-ES" sz="1800" dirty="0">
                <a:latin typeface="Times New Roman" panose="02020603050405020304" pitchFamily="18" charset="0"/>
                <a:cs typeface="Times New Roman" panose="02020603050405020304" pitchFamily="18" charset="0"/>
              </a:rPr>
              <a:t> block).</a:t>
            </a:r>
          </a:p>
        </p:txBody>
      </p:sp>
      <p:sp>
        <p:nvSpPr>
          <p:cNvPr id="5" name="Rectángulo: esquinas redondeadas 4">
            <a:extLst>
              <a:ext uri="{FF2B5EF4-FFF2-40B4-BE49-F238E27FC236}">
                <a16:creationId xmlns:a16="http://schemas.microsoft.com/office/drawing/2014/main" id="{BBD6DEC3-A406-4F51-B38E-A277C48BB9A6}"/>
              </a:ext>
            </a:extLst>
          </p:cNvPr>
          <p:cNvSpPr/>
          <p:nvPr/>
        </p:nvSpPr>
        <p:spPr>
          <a:xfrm>
            <a:off x="852854" y="3253154"/>
            <a:ext cx="2294792" cy="351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a:t>Topic</a:t>
            </a:r>
            <a:r>
              <a:rPr lang="es-ES" dirty="0"/>
              <a:t> </a:t>
            </a:r>
            <a:r>
              <a:rPr lang="es-ES" dirty="0" err="1"/>
              <a:t>sentence</a:t>
            </a:r>
            <a:r>
              <a:rPr lang="es-ES" dirty="0"/>
              <a:t>: </a:t>
            </a:r>
          </a:p>
        </p:txBody>
      </p:sp>
      <p:sp>
        <p:nvSpPr>
          <p:cNvPr id="7" name="Rectángulo: esquinas redondeadas 6">
            <a:extLst>
              <a:ext uri="{FF2B5EF4-FFF2-40B4-BE49-F238E27FC236}">
                <a16:creationId xmlns:a16="http://schemas.microsoft.com/office/drawing/2014/main" id="{299C80D8-2DA8-45F2-BA81-B7514E70CB19}"/>
              </a:ext>
            </a:extLst>
          </p:cNvPr>
          <p:cNvSpPr/>
          <p:nvPr/>
        </p:nvSpPr>
        <p:spPr>
          <a:xfrm>
            <a:off x="1063869" y="5827857"/>
            <a:ext cx="2508739" cy="351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a:t>Support</a:t>
            </a:r>
            <a:r>
              <a:rPr lang="es-ES" dirty="0"/>
              <a:t> </a:t>
            </a:r>
            <a:r>
              <a:rPr lang="es-ES" dirty="0" err="1"/>
              <a:t>sentence</a:t>
            </a:r>
            <a:r>
              <a:rPr lang="es-ES" dirty="0"/>
              <a:t> 2.1: </a:t>
            </a:r>
          </a:p>
        </p:txBody>
      </p:sp>
      <p:sp>
        <p:nvSpPr>
          <p:cNvPr id="9" name="Rectángulo: esquinas redondeadas 8">
            <a:extLst>
              <a:ext uri="{FF2B5EF4-FFF2-40B4-BE49-F238E27FC236}">
                <a16:creationId xmlns:a16="http://schemas.microsoft.com/office/drawing/2014/main" id="{C0782CB7-3F11-4B53-946A-BC7FE795320A}"/>
              </a:ext>
            </a:extLst>
          </p:cNvPr>
          <p:cNvSpPr/>
          <p:nvPr/>
        </p:nvSpPr>
        <p:spPr>
          <a:xfrm>
            <a:off x="852854" y="4979386"/>
            <a:ext cx="2294792" cy="351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a:t>Support</a:t>
            </a:r>
            <a:r>
              <a:rPr lang="es-ES" dirty="0"/>
              <a:t> </a:t>
            </a:r>
            <a:r>
              <a:rPr lang="es-ES" dirty="0" err="1"/>
              <a:t>sentence</a:t>
            </a:r>
            <a:r>
              <a:rPr lang="es-ES" dirty="0"/>
              <a:t> 2: </a:t>
            </a:r>
          </a:p>
        </p:txBody>
      </p:sp>
      <p:sp>
        <p:nvSpPr>
          <p:cNvPr id="11" name="Rectángulo: esquinas redondeadas 10">
            <a:extLst>
              <a:ext uri="{FF2B5EF4-FFF2-40B4-BE49-F238E27FC236}">
                <a16:creationId xmlns:a16="http://schemas.microsoft.com/office/drawing/2014/main" id="{5873D430-041C-426F-A389-B9827C1A3F16}"/>
              </a:ext>
            </a:extLst>
          </p:cNvPr>
          <p:cNvSpPr/>
          <p:nvPr/>
        </p:nvSpPr>
        <p:spPr>
          <a:xfrm>
            <a:off x="852854" y="4116270"/>
            <a:ext cx="2294792" cy="351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a:t>Support</a:t>
            </a:r>
            <a:r>
              <a:rPr lang="es-ES" dirty="0"/>
              <a:t> </a:t>
            </a:r>
            <a:r>
              <a:rPr lang="es-ES" dirty="0" err="1"/>
              <a:t>sentence</a:t>
            </a:r>
            <a:r>
              <a:rPr lang="es-ES" dirty="0"/>
              <a:t> 1: </a:t>
            </a:r>
          </a:p>
        </p:txBody>
      </p:sp>
      <p:cxnSp>
        <p:nvCxnSpPr>
          <p:cNvPr id="15" name="Conector recto de flecha 14">
            <a:extLst>
              <a:ext uri="{FF2B5EF4-FFF2-40B4-BE49-F238E27FC236}">
                <a16:creationId xmlns:a16="http://schemas.microsoft.com/office/drawing/2014/main" id="{CDF6B545-EC41-4F9E-BBD4-AC2A6FC201D7}"/>
              </a:ext>
            </a:extLst>
          </p:cNvPr>
          <p:cNvCxnSpPr>
            <a:stCxn id="5" idx="2"/>
            <a:endCxn id="11" idx="0"/>
          </p:cNvCxnSpPr>
          <p:nvPr/>
        </p:nvCxnSpPr>
        <p:spPr>
          <a:xfrm>
            <a:off x="2000250" y="3604846"/>
            <a:ext cx="0" cy="511424"/>
          </a:xfrm>
          <a:prstGeom prst="straightConnector1">
            <a:avLst/>
          </a:prstGeom>
          <a:ln w="3810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Conector recto de flecha 15">
            <a:extLst>
              <a:ext uri="{FF2B5EF4-FFF2-40B4-BE49-F238E27FC236}">
                <a16:creationId xmlns:a16="http://schemas.microsoft.com/office/drawing/2014/main" id="{71097866-F375-4C5F-B176-A7A04D6CD164}"/>
              </a:ext>
            </a:extLst>
          </p:cNvPr>
          <p:cNvCxnSpPr/>
          <p:nvPr/>
        </p:nvCxnSpPr>
        <p:spPr>
          <a:xfrm>
            <a:off x="1994388" y="4478213"/>
            <a:ext cx="0" cy="511424"/>
          </a:xfrm>
          <a:prstGeom prst="straightConnector1">
            <a:avLst/>
          </a:prstGeom>
          <a:ln w="3810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Conector: angular 17">
            <a:extLst>
              <a:ext uri="{FF2B5EF4-FFF2-40B4-BE49-F238E27FC236}">
                <a16:creationId xmlns:a16="http://schemas.microsoft.com/office/drawing/2014/main" id="{AA0C1ACB-9044-4928-BB1C-822D77D2C6D5}"/>
              </a:ext>
            </a:extLst>
          </p:cNvPr>
          <p:cNvCxnSpPr>
            <a:endCxn id="7" idx="0"/>
          </p:cNvCxnSpPr>
          <p:nvPr/>
        </p:nvCxnSpPr>
        <p:spPr>
          <a:xfrm rot="16200000" flipH="1">
            <a:off x="1907924" y="5417541"/>
            <a:ext cx="496779" cy="323851"/>
          </a:xfrm>
          <a:prstGeom prst="bentConnector3">
            <a:avLst/>
          </a:prstGeom>
          <a:ln w="3810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704077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852854" y="1336431"/>
            <a:ext cx="9196754" cy="4524315"/>
          </a:xfrm>
          <a:prstGeom prst="rect">
            <a:avLst/>
          </a:prstGeom>
          <a:noFill/>
        </p:spPr>
        <p:txBody>
          <a:bodyPr wrap="square" rtlCol="0">
            <a:spAutoFit/>
          </a:bodyPr>
          <a:lstStyle/>
          <a:p>
            <a:pPr algn="ctr"/>
            <a:r>
              <a:rPr lang="es-ES" sz="9600" dirty="0"/>
              <a:t>RELEER</a:t>
            </a:r>
          </a:p>
          <a:p>
            <a:pPr algn="ctr"/>
            <a:r>
              <a:rPr lang="es-ES" sz="9600" dirty="0"/>
              <a:t>Y </a:t>
            </a:r>
          </a:p>
          <a:p>
            <a:pPr algn="ctr"/>
            <a:r>
              <a:rPr lang="es-ES" sz="9600" dirty="0"/>
              <a:t>CORREGIR</a:t>
            </a:r>
          </a:p>
        </p:txBody>
      </p:sp>
      <p:pic>
        <p:nvPicPr>
          <p:cNvPr id="3" name="Gráfico 2" descr="Investigación">
            <a:extLst>
              <a:ext uri="{FF2B5EF4-FFF2-40B4-BE49-F238E27FC236}">
                <a16:creationId xmlns:a16="http://schemas.microsoft.com/office/drawing/2014/main" id="{DE75D602-7334-4695-88CF-D570139421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51731" y="4917038"/>
            <a:ext cx="1887415" cy="1887415"/>
          </a:xfrm>
          <a:prstGeom prst="rect">
            <a:avLst/>
          </a:prstGeom>
        </p:spPr>
      </p:pic>
    </p:spTree>
    <p:extLst>
      <p:ext uri="{BB962C8B-B14F-4D97-AF65-F5344CB8AC3E}">
        <p14:creationId xmlns:p14="http://schemas.microsoft.com/office/powerpoint/2010/main" val="2236521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1200329"/>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4. Consejos y normas.</a:t>
            </a:r>
          </a:p>
          <a:p>
            <a:endParaRPr lang="es-ES" dirty="0">
              <a:latin typeface="Times New Roman" panose="02020603050405020304" pitchFamily="18" charset="0"/>
              <a:cs typeface="Times New Roman" panose="02020603050405020304" pitchFamily="18" charset="0"/>
            </a:endParaRPr>
          </a:p>
          <a:p>
            <a:r>
              <a:rPr lang="es-ES" dirty="0">
                <a:latin typeface="Times New Roman" panose="02020603050405020304" pitchFamily="18" charset="0"/>
                <a:cs typeface="Times New Roman" panose="02020603050405020304" pitchFamily="18" charset="0"/>
              </a:rPr>
              <a:t>	</a:t>
            </a:r>
          </a:p>
        </p:txBody>
      </p:sp>
      <p:sp>
        <p:nvSpPr>
          <p:cNvPr id="4" name="CuadroTexto 3">
            <a:extLst>
              <a:ext uri="{FF2B5EF4-FFF2-40B4-BE49-F238E27FC236}">
                <a16:creationId xmlns:a16="http://schemas.microsoft.com/office/drawing/2014/main" id="{64D4BE10-DC55-4A13-B334-9C0298FCC354}"/>
              </a:ext>
            </a:extLst>
          </p:cNvPr>
          <p:cNvSpPr txBox="1"/>
          <p:nvPr/>
        </p:nvSpPr>
        <p:spPr>
          <a:xfrm>
            <a:off x="241738" y="1169835"/>
            <a:ext cx="9719947" cy="5818901"/>
          </a:xfrm>
          <a:prstGeom prst="rect">
            <a:avLst/>
          </a:prstGeom>
          <a:noFill/>
        </p:spPr>
        <p:txBody>
          <a:bodyPr wrap="square" rtlCol="0">
            <a:spAutoFit/>
          </a:bodyPr>
          <a:lstStyle/>
          <a:p>
            <a:pPr lvl="1" algn="just">
              <a:lnSpc>
                <a:spcPct val="150000"/>
              </a:lnSpc>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b="1" i="0" dirty="0">
                <a:effectLst/>
                <a:latin typeface="Times New Roman" panose="02020603050405020304" pitchFamily="18" charset="0"/>
                <a:cs typeface="Times New Roman" panose="02020603050405020304" pitchFamily="18" charset="0"/>
              </a:rPr>
              <a:t>El </a:t>
            </a:r>
            <a:r>
              <a:rPr lang="es-ES" sz="1600" b="1" dirty="0">
                <a:latin typeface="Times New Roman" panose="02020603050405020304" pitchFamily="18" charset="0"/>
                <a:cs typeface="Times New Roman" panose="02020603050405020304" pitchFamily="18" charset="0"/>
              </a:rPr>
              <a:t>uso de las comas: </a:t>
            </a:r>
            <a:r>
              <a:rPr lang="es-ES" sz="1600" dirty="0">
                <a:latin typeface="Times New Roman" panose="02020603050405020304" pitchFamily="18" charset="0"/>
                <a:cs typeface="Times New Roman" panose="02020603050405020304" pitchFamily="18" charset="0"/>
              </a:rPr>
              <a:t>aunque en muchas ocasiones son algo subjetivo, en otras muchas, además de ser necesarias o sobrantes, desvirtualizan nuestro texto o incluso separan elementos estructurales de la oración que la vuelven incomprensible o dan mala impresión. En España pecamos mucho de “</a:t>
            </a:r>
            <a:r>
              <a:rPr lang="es-ES" sz="1600" dirty="0" err="1">
                <a:latin typeface="Times New Roman" panose="02020603050405020304" pitchFamily="18" charset="0"/>
                <a:cs typeface="Times New Roman" panose="02020603050405020304" pitchFamily="18" charset="0"/>
              </a:rPr>
              <a:t>comaitis</a:t>
            </a:r>
            <a:r>
              <a:rPr lang="es-ES" sz="1600" dirty="0">
                <a:latin typeface="Times New Roman" panose="02020603050405020304" pitchFamily="18" charset="0"/>
                <a:cs typeface="Times New Roman" panose="02020603050405020304" pitchFamily="18" charset="0"/>
              </a:rPr>
              <a:t>”, y es un esfuerzo constante de conciencia el intentar cambiar este hábito. </a:t>
            </a:r>
            <a:r>
              <a:rPr lang="es-ES" sz="1400" u="sng" dirty="0">
                <a:latin typeface="Times New Roman" panose="02020603050405020304" pitchFamily="18" charset="0"/>
                <a:cs typeface="Times New Roman" panose="02020603050405020304" pitchFamily="18" charset="0"/>
              </a:rPr>
              <a:t>ABOGAD POR EL PUNTO</a:t>
            </a:r>
            <a:r>
              <a:rPr lang="es-ES" sz="1400" dirty="0">
                <a:latin typeface="Times New Roman" panose="02020603050405020304" pitchFamily="18" charset="0"/>
                <a:cs typeface="Times New Roman" panose="02020603050405020304" pitchFamily="18" charset="0"/>
              </a:rPr>
              <a:t>. </a:t>
            </a:r>
            <a:r>
              <a:rPr lang="es-ES" sz="1600" dirty="0">
                <a:latin typeface="Times New Roman" panose="02020603050405020304" pitchFamily="18" charset="0"/>
                <a:cs typeface="Times New Roman" panose="02020603050405020304" pitchFamily="18" charset="0"/>
              </a:rPr>
              <a:t>Algunos casos:</a:t>
            </a:r>
          </a:p>
          <a:p>
            <a:pPr marL="742950" lvl="1" indent="-285750" algn="just">
              <a:lnSpc>
                <a:spcPct val="150000"/>
              </a:lnSpc>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b="1" dirty="0">
                <a:latin typeface="Times New Roman" panose="02020603050405020304" pitchFamily="18" charset="0"/>
                <a:cs typeface="Times New Roman" panose="02020603050405020304" pitchFamily="18" charset="0"/>
              </a:rPr>
              <a:t>Sin coma entre sujeto y verbo: </a:t>
            </a:r>
            <a:r>
              <a:rPr lang="es-ES" sz="1600" dirty="0">
                <a:latin typeface="Times New Roman" panose="02020603050405020304" pitchFamily="18" charset="0"/>
                <a:cs typeface="Times New Roman" panose="02020603050405020304" pitchFamily="18" charset="0"/>
              </a:rPr>
              <a:t>Uno de los errores más comunes y que da lugar a confusión en la traducción es encontrar sujetos y verbos separados por comas. Muchas veces ocurre cuando el </a:t>
            </a:r>
            <a:r>
              <a:rPr lang="es-ES" sz="1600" u="sng" dirty="0">
                <a:latin typeface="Times New Roman" panose="02020603050405020304" pitchFamily="18" charset="0"/>
                <a:cs typeface="Times New Roman" panose="02020603050405020304" pitchFamily="18" charset="0"/>
              </a:rPr>
              <a:t>sujeto de una oración es muy largo y nuestra intuición nos dice que una pausa es necesaria</a:t>
            </a:r>
            <a:r>
              <a:rPr lang="es-ES" sz="1600" dirty="0">
                <a:latin typeface="Times New Roman" panose="02020603050405020304" pitchFamily="18" charset="0"/>
                <a:cs typeface="Times New Roman" panose="02020603050405020304" pitchFamily="18" charset="0"/>
              </a:rPr>
              <a:t>; sin embargo, esto es simplemente una muestra de un sujeto que necesita ser mejorado.</a:t>
            </a:r>
          </a:p>
          <a:p>
            <a:pPr marL="1200150" lvl="2" indent="-285750" algn="just">
              <a:lnSpc>
                <a:spcPct val="150000"/>
              </a:lnSpc>
              <a:buFont typeface="Wingdings" panose="05000000000000000000" pitchFamily="2" charset="2"/>
              <a:buChar char="§"/>
            </a:pPr>
            <a:endParaRPr lang="es-ES" sz="1400" dirty="0">
              <a:latin typeface="Times New Roman" panose="02020603050405020304" pitchFamily="18" charset="0"/>
              <a:cs typeface="Times New Roman" panose="02020603050405020304" pitchFamily="18" charset="0"/>
            </a:endParaRPr>
          </a:p>
          <a:p>
            <a:pPr marL="1200150" lvl="2" indent="-285750" algn="just">
              <a:lnSpc>
                <a:spcPct val="150000"/>
              </a:lnSpc>
              <a:buFont typeface="Wingdings" panose="05000000000000000000" pitchFamily="2" charset="2"/>
              <a:buChar char="§"/>
            </a:pPr>
            <a:endParaRPr lang="es-ES" sz="1400" dirty="0">
              <a:latin typeface="Times New Roman" panose="02020603050405020304" pitchFamily="18" charset="0"/>
              <a:cs typeface="Times New Roman" panose="02020603050405020304" pitchFamily="18" charset="0"/>
            </a:endParaRPr>
          </a:p>
          <a:p>
            <a:pPr marL="1200150" lvl="2" indent="-285750" algn="just">
              <a:lnSpc>
                <a:spcPct val="150000"/>
              </a:lnSpc>
              <a:buFont typeface="Wingdings" panose="05000000000000000000" pitchFamily="2" charset="2"/>
              <a:buChar char="§"/>
            </a:pPr>
            <a:endParaRPr lang="es-ES" sz="1400" b="1" i="0" dirty="0">
              <a:effectLst/>
              <a:latin typeface="Times New Roman" panose="02020603050405020304" pitchFamily="18" charset="0"/>
              <a:cs typeface="Times New Roman" panose="02020603050405020304" pitchFamily="18" charset="0"/>
            </a:endParaRPr>
          </a:p>
          <a:p>
            <a:pPr lvl="1" algn="just">
              <a:lnSpc>
                <a:spcPct val="150000"/>
              </a:lnSpc>
            </a:pPr>
            <a:endParaRPr lang="es-ES" sz="1600" dirty="0">
              <a:latin typeface="Times New Roman" panose="02020603050405020304" pitchFamily="18" charset="0"/>
              <a:cs typeface="Times New Roman" panose="02020603050405020304" pitchFamily="18" charset="0"/>
            </a:endParaRPr>
          </a:p>
          <a:p>
            <a:pPr lvl="1" algn="just">
              <a:lnSpc>
                <a:spcPct val="150000"/>
              </a:lnSpc>
            </a:pPr>
            <a:endParaRPr lang="es-ES" sz="1600" b="0" i="0" dirty="0">
              <a:effectLst/>
              <a:latin typeface="Times New Roman" panose="02020603050405020304" pitchFamily="18" charset="0"/>
              <a:cs typeface="Times New Roman" panose="02020603050405020304" pitchFamily="18" charset="0"/>
            </a:endParaRPr>
          </a:p>
        </p:txBody>
      </p:sp>
      <p:sp>
        <p:nvSpPr>
          <p:cNvPr id="3" name="CuadroTexto 2">
            <a:extLst>
              <a:ext uri="{FF2B5EF4-FFF2-40B4-BE49-F238E27FC236}">
                <a16:creationId xmlns:a16="http://schemas.microsoft.com/office/drawing/2014/main" id="{DB058C42-EC3A-4716-89DC-9AF1B1F94E15}"/>
              </a:ext>
            </a:extLst>
          </p:cNvPr>
          <p:cNvSpPr txBox="1"/>
          <p:nvPr/>
        </p:nvSpPr>
        <p:spPr>
          <a:xfrm>
            <a:off x="1362808" y="5688165"/>
            <a:ext cx="8598877" cy="307777"/>
          </a:xfrm>
          <a:prstGeom prst="rect">
            <a:avLst/>
          </a:prstGeom>
          <a:noFill/>
        </p:spPr>
        <p:txBody>
          <a:bodyPr wrap="square" rtlCol="0">
            <a:spAutoFit/>
          </a:bodyPr>
          <a:lstStyle/>
          <a:p>
            <a:r>
              <a:rPr lang="es-ES" sz="1400" i="1" dirty="0">
                <a:effectLst/>
                <a:latin typeface="Times New Roman" panose="02020603050405020304" pitchFamily="18" charset="0"/>
                <a:cs typeface="Times New Roman" panose="02020603050405020304" pitchFamily="18" charset="0"/>
              </a:rPr>
              <a:t>La chica que nos encontramos el otro día cuando fuimos a tomar algo</a:t>
            </a:r>
            <a:r>
              <a:rPr lang="es-ES" sz="1400" b="1" i="1" dirty="0">
                <a:effectLst/>
                <a:latin typeface="Times New Roman" panose="02020603050405020304" pitchFamily="18" charset="0"/>
                <a:cs typeface="Times New Roman" panose="02020603050405020304" pitchFamily="18" charset="0"/>
              </a:rPr>
              <a:t>, </a:t>
            </a:r>
            <a:r>
              <a:rPr lang="es-ES" sz="1400" i="1" dirty="0">
                <a:effectLst/>
                <a:latin typeface="Times New Roman" panose="02020603050405020304" pitchFamily="18" charset="0"/>
                <a:cs typeface="Times New Roman" panose="02020603050405020304" pitchFamily="18" charset="0"/>
              </a:rPr>
              <a:t>me ha dicho que quiere quedar con nosotros.</a:t>
            </a:r>
            <a:endParaRPr lang="es-E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563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4. Consejos y normas.</a:t>
            </a:r>
          </a:p>
        </p:txBody>
      </p:sp>
      <p:sp>
        <p:nvSpPr>
          <p:cNvPr id="9" name="CuadroTexto 8">
            <a:extLst>
              <a:ext uri="{FF2B5EF4-FFF2-40B4-BE49-F238E27FC236}">
                <a16:creationId xmlns:a16="http://schemas.microsoft.com/office/drawing/2014/main" id="{8C4F195E-19CB-D84B-BB61-47EA17349E4E}"/>
              </a:ext>
            </a:extLst>
          </p:cNvPr>
          <p:cNvSpPr txBox="1"/>
          <p:nvPr/>
        </p:nvSpPr>
        <p:spPr>
          <a:xfrm>
            <a:off x="744617" y="1446586"/>
            <a:ext cx="9417269" cy="503407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Lo anterior me lleva al hecho de que, además, </a:t>
            </a:r>
            <a:r>
              <a:rPr lang="es-ES" sz="1600" u="sng" dirty="0">
                <a:latin typeface="Times New Roman" panose="02020603050405020304" pitchFamily="18" charset="0"/>
                <a:cs typeface="Times New Roman" panose="02020603050405020304" pitchFamily="18" charset="0"/>
              </a:rPr>
              <a:t>solemos encadenar varias frases</a:t>
            </a:r>
            <a:r>
              <a:rPr lang="es-ES" sz="1600" dirty="0">
                <a:latin typeface="Times New Roman" panose="02020603050405020304" pitchFamily="18" charset="0"/>
                <a:cs typeface="Times New Roman" panose="02020603050405020304" pitchFamily="18" charset="0"/>
              </a:rPr>
              <a:t>, una tras otra, mediante el uso de comas. Esto da lugar a una frase enrevesada, larga y repleta de subordinadas que, a menudo, necesita varias lecturas para poder entenderse por completo. </a:t>
            </a:r>
          </a:p>
          <a:p>
            <a:pPr marL="285750" indent="-285750" algn="just">
              <a:lnSpc>
                <a:spcPct val="150000"/>
              </a:lnSpc>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200" b="1" i="1" dirty="0">
                <a:effectLst/>
                <a:latin typeface="Times New Roman" panose="02020603050405020304" pitchFamily="18" charset="0"/>
                <a:cs typeface="Times New Roman" panose="02020603050405020304" pitchFamily="18" charset="0"/>
              </a:rPr>
              <a:t>El ejercicio del derecho de oposición es personalísimo, lo que significa que el titular de los datos personalmente deberá dirigirse a dicha entidad [se refiere a la página de internet donde aparecen sus datos] (salvo en el caso de menores de edad o incapacitados o salvo poder expreso y por escrito del titular de los datos y fotocopia de los dos DNI) utilizando cualquier medio que permita acreditar el envío y la recogida de su solicitud, para el ejercicio de sus derechos, acompañando copia de su D.N.I. </a:t>
            </a:r>
          </a:p>
          <a:p>
            <a:pPr lvl="1" algn="just">
              <a:lnSpc>
                <a:spcPct val="150000"/>
              </a:lnSpc>
            </a:pPr>
            <a:endParaRPr lang="es-ES" sz="1200" b="1" i="1" dirty="0">
              <a:latin typeface="Times New Roman" panose="02020603050405020304" pitchFamily="18" charset="0"/>
              <a:cs typeface="Times New Roman" panose="02020603050405020304" pitchFamily="18" charset="0"/>
            </a:endParaRPr>
          </a:p>
          <a:p>
            <a:pPr marL="171450" indent="-171450" algn="just">
              <a:lnSpc>
                <a:spcPct val="150000"/>
              </a:lnSpc>
              <a:buFont typeface="Wingdings" panose="05000000000000000000" pitchFamily="2" charset="2"/>
              <a:buChar char="§"/>
            </a:pPr>
            <a:endParaRPr lang="es-ES" sz="1200"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
            </a:pPr>
            <a:r>
              <a:rPr lang="es-ES" sz="1600" dirty="0">
                <a:effectLst/>
                <a:latin typeface="Times New Roman" panose="02020603050405020304" pitchFamily="18" charset="0"/>
                <a:cs typeface="Times New Roman" panose="02020603050405020304" pitchFamily="18" charset="0"/>
              </a:rPr>
              <a:t>Esto se debe a la creencia errónea de que “</a:t>
            </a:r>
            <a:r>
              <a:rPr lang="es-ES" sz="1600" u="sng" dirty="0">
                <a:effectLst/>
                <a:latin typeface="Times New Roman" panose="02020603050405020304" pitchFamily="18" charset="0"/>
                <a:cs typeface="Times New Roman" panose="02020603050405020304" pitchFamily="18" charset="0"/>
              </a:rPr>
              <a:t>para escribir académicamente hay que hacerlo así</a:t>
            </a:r>
            <a:r>
              <a:rPr lang="es-ES" sz="1600" dirty="0">
                <a:effectLst/>
                <a:latin typeface="Times New Roman" panose="02020603050405020304" pitchFamily="18" charset="0"/>
                <a:cs typeface="Times New Roman" panose="02020603050405020304" pitchFamily="18" charset="0"/>
              </a:rPr>
              <a:t>”. Sin embargo,</a:t>
            </a:r>
            <a:r>
              <a:rPr lang="es-ES" sz="1600" dirty="0">
                <a:latin typeface="Times New Roman" panose="02020603050405020304" pitchFamily="18" charset="0"/>
                <a:cs typeface="Times New Roman" panose="02020603050405020304" pitchFamily="18" charset="0"/>
              </a:rPr>
              <a:t> esto no es cierto: por muy complicado que sea el tema que estemos tratando, la manera de acercarlo al lector debe ser siempre accesible y comunicativa. No podemos sacrificar poder comunicativo por una falsa apariencia de rigor. </a:t>
            </a:r>
          </a:p>
          <a:p>
            <a:pPr marL="285750" indent="-285750" algn="just">
              <a:lnSpc>
                <a:spcPct val="150000"/>
              </a:lnSpc>
              <a:buFont typeface="Wingdings" panose="05000000000000000000" pitchFamily="2" charset="2"/>
              <a:buChar char="§"/>
            </a:pPr>
            <a:endParaRPr lang="es-ES" sz="16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17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Índice.</a:t>
            </a:r>
            <a:endParaRPr lang="es-ES" dirty="0"/>
          </a:p>
        </p:txBody>
      </p:sp>
      <p:sp>
        <p:nvSpPr>
          <p:cNvPr id="9" name="CuadroTexto 8">
            <a:extLst>
              <a:ext uri="{FF2B5EF4-FFF2-40B4-BE49-F238E27FC236}">
                <a16:creationId xmlns:a16="http://schemas.microsoft.com/office/drawing/2014/main" id="{8C4F195E-19CB-D84B-BB61-47EA17349E4E}"/>
              </a:ext>
            </a:extLst>
          </p:cNvPr>
          <p:cNvSpPr txBox="1"/>
          <p:nvPr/>
        </p:nvSpPr>
        <p:spPr>
          <a:xfrm>
            <a:off x="1166648" y="1534510"/>
            <a:ext cx="9417269" cy="3372077"/>
          </a:xfrm>
          <a:prstGeom prst="rect">
            <a:avLst/>
          </a:prstGeom>
          <a:noFill/>
        </p:spPr>
        <p:txBody>
          <a:bodyPr wrap="square" rtlCol="0">
            <a:spAutoFit/>
          </a:bodyPr>
          <a:lstStyle/>
          <a:p>
            <a:pPr marL="342900" indent="-342900" algn="just">
              <a:lnSpc>
                <a:spcPct val="150000"/>
              </a:lnSpc>
              <a:buAutoNum type="arabicPeriod"/>
            </a:pPr>
            <a:r>
              <a:rPr lang="es-ES" sz="1600" dirty="0">
                <a:latin typeface="Times New Roman" panose="02020603050405020304" pitchFamily="18" charset="0"/>
                <a:cs typeface="Times New Roman" panose="02020603050405020304" pitchFamily="18" charset="0"/>
              </a:rPr>
              <a:t>Objetivos e introducción.</a:t>
            </a:r>
          </a:p>
          <a:p>
            <a:pPr marL="342900" indent="-342900" algn="just">
              <a:lnSpc>
                <a:spcPct val="150000"/>
              </a:lnSpc>
              <a:buAutoNum type="arabicPeriod"/>
            </a:pPr>
            <a:endParaRPr lang="es-ES" sz="1600" dirty="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s-ES" sz="1600" dirty="0">
                <a:latin typeface="Times New Roman" panose="02020603050405020304" pitchFamily="18" charset="0"/>
                <a:cs typeface="Times New Roman" panose="02020603050405020304" pitchFamily="18" charset="0"/>
              </a:rPr>
              <a:t>Organización del ensayo: formato </a:t>
            </a:r>
            <a:r>
              <a:rPr lang="es-ES" sz="1600" dirty="0" err="1">
                <a:latin typeface="Times New Roman" panose="02020603050405020304" pitchFamily="18" charset="0"/>
                <a:cs typeface="Times New Roman" panose="02020603050405020304" pitchFamily="18" charset="0"/>
              </a:rPr>
              <a:t>IMRaD</a:t>
            </a:r>
            <a:r>
              <a:rPr lang="es-ES" sz="1600" dirty="0">
                <a:latin typeface="Times New Roman" panose="02020603050405020304" pitchFamily="18" charset="0"/>
                <a:cs typeface="Times New Roman" panose="02020603050405020304" pitchFamily="18" charset="0"/>
              </a:rPr>
              <a:t>.</a:t>
            </a:r>
          </a:p>
          <a:p>
            <a:pPr marL="342900" indent="-342900" algn="just">
              <a:lnSpc>
                <a:spcPct val="150000"/>
              </a:lnSpc>
              <a:buAutoNum type="arabicPeriod"/>
            </a:pPr>
            <a:endParaRPr lang="es-ES" sz="1600" dirty="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s-ES" sz="1600" dirty="0">
                <a:latin typeface="Times New Roman" panose="02020603050405020304" pitchFamily="18" charset="0"/>
                <a:cs typeface="Times New Roman" panose="02020603050405020304" pitchFamily="18" charset="0"/>
              </a:rPr>
              <a:t>La unidad estructural: el párrafo.</a:t>
            </a:r>
          </a:p>
          <a:p>
            <a:pPr marL="342900" indent="-342900" algn="just">
              <a:lnSpc>
                <a:spcPct val="150000"/>
              </a:lnSpc>
              <a:buAutoNum type="arabicPeriod"/>
            </a:pPr>
            <a:endParaRPr lang="es-ES" sz="1600" dirty="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s-ES" sz="1600" dirty="0">
                <a:latin typeface="Times New Roman" panose="02020603050405020304" pitchFamily="18" charset="0"/>
                <a:cs typeface="Times New Roman" panose="02020603050405020304" pitchFamily="18" charset="0"/>
              </a:rPr>
              <a:t>Algunas normas y muchos consejos.</a:t>
            </a:r>
          </a:p>
          <a:p>
            <a:pPr marL="342900" indent="-342900" algn="just">
              <a:lnSpc>
                <a:spcPct val="150000"/>
              </a:lnSpc>
              <a:buAutoNum type="arabicPeriod"/>
            </a:pPr>
            <a:endParaRPr lang="es-ES" sz="1600" dirty="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s-ES" sz="1600" dirty="0">
                <a:latin typeface="Times New Roman" panose="02020603050405020304" pitchFamily="18" charset="0"/>
                <a:cs typeface="Times New Roman" panose="02020603050405020304" pitchFamily="18" charset="0"/>
              </a:rPr>
              <a:t>Dudas y consultas.</a:t>
            </a:r>
          </a:p>
        </p:txBody>
      </p:sp>
    </p:spTree>
    <p:extLst>
      <p:ext uri="{BB962C8B-B14F-4D97-AF65-F5344CB8AC3E}">
        <p14:creationId xmlns:p14="http://schemas.microsoft.com/office/powerpoint/2010/main" val="2624422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1200329"/>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4. Consejos y normas.</a:t>
            </a:r>
          </a:p>
          <a:p>
            <a:endParaRPr lang="es-ES" dirty="0">
              <a:latin typeface="Times New Roman" panose="02020603050405020304" pitchFamily="18" charset="0"/>
              <a:cs typeface="Times New Roman" panose="02020603050405020304" pitchFamily="18" charset="0"/>
            </a:endParaRPr>
          </a:p>
          <a:p>
            <a:r>
              <a:rPr lang="es-ES" dirty="0">
                <a:latin typeface="Times New Roman" panose="02020603050405020304" pitchFamily="18" charset="0"/>
                <a:cs typeface="Times New Roman" panose="02020603050405020304" pitchFamily="18" charset="0"/>
              </a:rPr>
              <a:t>	</a:t>
            </a:r>
          </a:p>
        </p:txBody>
      </p:sp>
      <p:sp>
        <p:nvSpPr>
          <p:cNvPr id="4" name="CuadroTexto 3">
            <a:extLst>
              <a:ext uri="{FF2B5EF4-FFF2-40B4-BE49-F238E27FC236}">
                <a16:creationId xmlns:a16="http://schemas.microsoft.com/office/drawing/2014/main" id="{64D4BE10-DC55-4A13-B334-9C0298FCC354}"/>
              </a:ext>
            </a:extLst>
          </p:cNvPr>
          <p:cNvSpPr txBox="1"/>
          <p:nvPr/>
        </p:nvSpPr>
        <p:spPr>
          <a:xfrm>
            <a:off x="241738" y="819632"/>
            <a:ext cx="11280531" cy="5218736"/>
          </a:xfrm>
          <a:prstGeom prst="rect">
            <a:avLst/>
          </a:prstGeom>
          <a:noFill/>
        </p:spPr>
        <p:txBody>
          <a:bodyPr wrap="square" rtlCol="0">
            <a:spAutoFit/>
          </a:bodyPr>
          <a:lstStyle/>
          <a:p>
            <a:pPr lvl="1" algn="just">
              <a:lnSpc>
                <a:spcPct val="150000"/>
              </a:lnSpc>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b="1" dirty="0">
                <a:latin typeface="Times New Roman" panose="02020603050405020304" pitchFamily="18" charset="0"/>
                <a:cs typeface="Times New Roman" panose="02020603050405020304" pitchFamily="18" charset="0"/>
              </a:rPr>
              <a:t>Uso de la raya —o </a:t>
            </a:r>
            <a:r>
              <a:rPr lang="es-ES" sz="1600" b="1" i="1" dirty="0">
                <a:latin typeface="Times New Roman" panose="02020603050405020304" pitchFamily="18" charset="0"/>
                <a:cs typeface="Times New Roman" panose="02020603050405020304" pitchFamily="18" charset="0"/>
              </a:rPr>
              <a:t>em </a:t>
            </a:r>
            <a:r>
              <a:rPr lang="es-ES" sz="1600" b="1" i="1" dirty="0" err="1">
                <a:latin typeface="Times New Roman" panose="02020603050405020304" pitchFamily="18" charset="0"/>
                <a:cs typeface="Times New Roman" panose="02020603050405020304" pitchFamily="18" charset="0"/>
              </a:rPr>
              <a:t>dash</a:t>
            </a:r>
            <a:r>
              <a:rPr lang="es-ES" sz="1600" b="1" i="1" dirty="0">
                <a:latin typeface="Times New Roman" panose="02020603050405020304" pitchFamily="18" charset="0"/>
                <a:cs typeface="Times New Roman" panose="02020603050405020304" pitchFamily="18" charset="0"/>
              </a:rPr>
              <a:t>— </a:t>
            </a:r>
            <a:r>
              <a:rPr lang="es-ES" sz="1600" b="1" dirty="0">
                <a:latin typeface="Times New Roman" panose="02020603050405020304" pitchFamily="18" charset="0"/>
                <a:cs typeface="Times New Roman" panose="02020603050405020304" pitchFamily="18" charset="0"/>
              </a:rPr>
              <a:t>para mejorar el estilo: </a:t>
            </a:r>
            <a:r>
              <a:rPr lang="es-ES" sz="1600" dirty="0">
                <a:latin typeface="Times New Roman" panose="02020603050405020304" pitchFamily="18" charset="0"/>
                <a:cs typeface="Times New Roman" panose="02020603050405020304" pitchFamily="18" charset="0"/>
              </a:rPr>
              <a:t>la raya cuenta con un apartado propio porque puede ser, tanto un signo doble, como simple por la supresión del cierre. Es cierto que la raya se usa mucho más en inglés que en español pero es una gran opción para dar variedad o expresar otras connotaciones con su uso. </a:t>
            </a:r>
          </a:p>
          <a:p>
            <a:pPr lvl="1" algn="just">
              <a:lnSpc>
                <a:spcPct val="150000"/>
              </a:lnSpc>
            </a:pPr>
            <a:endParaRPr lang="es-ES" sz="1600" dirty="0">
              <a:latin typeface="Times New Roman" panose="02020603050405020304" pitchFamily="18" charset="0"/>
              <a:cs typeface="Times New Roman" panose="02020603050405020304" pitchFamily="18" charset="0"/>
            </a:endParaRPr>
          </a:p>
          <a:p>
            <a:pPr lvl="1" algn="just">
              <a:lnSpc>
                <a:spcPct val="150000"/>
              </a:lnSpc>
            </a:pPr>
            <a:r>
              <a:rPr lang="es-ES" sz="1600" dirty="0">
                <a:latin typeface="Times New Roman" panose="02020603050405020304" pitchFamily="18" charset="0"/>
                <a:cs typeface="Times New Roman" panose="02020603050405020304" pitchFamily="18" charset="0"/>
              </a:rPr>
              <a:t>Sirve principalmente para acotar aclaraciones o incisos que interrumpen nuestro discurso. </a:t>
            </a:r>
          </a:p>
          <a:p>
            <a:pPr lvl="1" algn="just">
              <a:lnSpc>
                <a:spcPct val="150000"/>
              </a:lnSpc>
            </a:pPr>
            <a:r>
              <a:rPr lang="es-ES" sz="1600" dirty="0">
                <a:latin typeface="Times New Roman" panose="02020603050405020304" pitchFamily="18" charset="0"/>
                <a:cs typeface="Times New Roman" panose="02020603050405020304" pitchFamily="18" charset="0"/>
              </a:rPr>
              <a:t>		</a:t>
            </a:r>
          </a:p>
          <a:p>
            <a:pPr lvl="1" algn="just">
              <a:lnSpc>
                <a:spcPct val="150000"/>
              </a:lnSpc>
            </a:pPr>
            <a:r>
              <a:rPr lang="es-ES" sz="1600" dirty="0">
                <a:latin typeface="Times New Roman" panose="02020603050405020304" pitchFamily="18" charset="0"/>
                <a:cs typeface="Times New Roman" panose="02020603050405020304" pitchFamily="18" charset="0"/>
              </a:rPr>
              <a:t>		</a:t>
            </a:r>
            <a:r>
              <a:rPr lang="es-ES" sz="1600" i="1" dirty="0">
                <a:latin typeface="Times New Roman" panose="02020603050405020304" pitchFamily="18" charset="0"/>
                <a:cs typeface="Times New Roman" panose="02020603050405020304" pitchFamily="18" charset="0"/>
              </a:rPr>
              <a:t>El ADN, como se supo, es una doble hélice;</a:t>
            </a:r>
          </a:p>
          <a:p>
            <a:pPr lvl="1" algn="just">
              <a:lnSpc>
                <a:spcPct val="150000"/>
              </a:lnSpc>
            </a:pPr>
            <a:r>
              <a:rPr lang="es-ES" sz="1600" i="1" dirty="0">
                <a:latin typeface="Times New Roman" panose="02020603050405020304" pitchFamily="18" charset="0"/>
                <a:cs typeface="Times New Roman" panose="02020603050405020304" pitchFamily="18" charset="0"/>
              </a:rPr>
              <a:t>		El ADN (como se supo) es una doble hélice;</a:t>
            </a:r>
          </a:p>
          <a:p>
            <a:pPr lvl="1" algn="just">
              <a:lnSpc>
                <a:spcPct val="150000"/>
              </a:lnSpc>
            </a:pPr>
            <a:r>
              <a:rPr lang="es-ES" sz="1600" i="1" dirty="0">
                <a:latin typeface="Times New Roman" panose="02020603050405020304" pitchFamily="18" charset="0"/>
                <a:cs typeface="Times New Roman" panose="02020603050405020304" pitchFamily="18" charset="0"/>
              </a:rPr>
              <a:t>		El ADN —como se supo— es una doble hélice;</a:t>
            </a:r>
          </a:p>
          <a:p>
            <a:pPr lvl="1" algn="just">
              <a:lnSpc>
                <a:spcPct val="150000"/>
              </a:lnSpc>
            </a:pPr>
            <a:endParaRPr lang="es-ES" sz="1600" i="1" dirty="0">
              <a:latin typeface="Times New Roman" panose="02020603050405020304" pitchFamily="18" charset="0"/>
              <a:cs typeface="Times New Roman" panose="02020603050405020304" pitchFamily="18" charset="0"/>
            </a:endParaRPr>
          </a:p>
          <a:p>
            <a:pPr lvl="1" algn="just">
              <a:lnSpc>
                <a:spcPct val="150000"/>
              </a:lnSpc>
            </a:pPr>
            <a:endParaRPr lang="es-ES" sz="1600" dirty="0">
              <a:latin typeface="Times New Roman" panose="02020603050405020304" pitchFamily="18" charset="0"/>
              <a:cs typeface="Times New Roman" panose="02020603050405020304" pitchFamily="18" charset="0"/>
            </a:endParaRPr>
          </a:p>
          <a:p>
            <a:pPr lvl="1" algn="just">
              <a:lnSpc>
                <a:spcPct val="150000"/>
              </a:lnSpc>
            </a:pPr>
            <a:r>
              <a:rPr lang="es-ES" sz="1600" dirty="0">
                <a:latin typeface="Times New Roman" panose="02020603050405020304" pitchFamily="18" charset="0"/>
                <a:cs typeface="Times New Roman" panose="02020603050405020304" pitchFamily="18" charset="0"/>
              </a:rPr>
              <a:t>El incluirla en español sirve para dar un poco de aire fresco y dinamismo a nuestra redacción. Pensar en los distintos signos </a:t>
            </a:r>
            <a:r>
              <a:rPr lang="es-ES" sz="1600" dirty="0" err="1">
                <a:latin typeface="Times New Roman" panose="02020603050405020304" pitchFamily="18" charset="0"/>
                <a:cs typeface="Times New Roman" panose="02020603050405020304" pitchFamily="18" charset="0"/>
              </a:rPr>
              <a:t>ortotipográficos</a:t>
            </a:r>
            <a:r>
              <a:rPr lang="es-ES" sz="1600" dirty="0">
                <a:latin typeface="Times New Roman" panose="02020603050405020304" pitchFamily="18" charset="0"/>
                <a:cs typeface="Times New Roman" panose="02020603050405020304" pitchFamily="18" charset="0"/>
              </a:rPr>
              <a:t> que se pueden utilizar de manera intercambiable como sinónimos de la misma palabra. </a:t>
            </a:r>
          </a:p>
        </p:txBody>
      </p:sp>
      <p:sp>
        <p:nvSpPr>
          <p:cNvPr id="2" name="CuadroTexto 1">
            <a:extLst>
              <a:ext uri="{FF2B5EF4-FFF2-40B4-BE49-F238E27FC236}">
                <a16:creationId xmlns:a16="http://schemas.microsoft.com/office/drawing/2014/main" id="{68256B7D-D841-4682-8B2B-0C5C2897B34B}"/>
              </a:ext>
            </a:extLst>
          </p:cNvPr>
          <p:cNvSpPr txBox="1"/>
          <p:nvPr/>
        </p:nvSpPr>
        <p:spPr>
          <a:xfrm>
            <a:off x="7308604" y="3429000"/>
            <a:ext cx="3812857" cy="1384995"/>
          </a:xfrm>
          <a:prstGeom prst="rect">
            <a:avLst/>
          </a:prstGeom>
          <a:solidFill>
            <a:schemeClr val="tx1"/>
          </a:solidFill>
          <a:ln>
            <a:solidFill>
              <a:schemeClr val="tx1"/>
            </a:solidFill>
          </a:ln>
        </p:spPr>
        <p:txBody>
          <a:bodyPr wrap="square" rtlCol="0">
            <a:spAutoFit/>
          </a:bodyPr>
          <a:lstStyle/>
          <a:p>
            <a:pPr algn="just"/>
            <a:r>
              <a:rPr lang="es-ES" sz="1400" dirty="0">
                <a:solidFill>
                  <a:schemeClr val="bg1"/>
                </a:solidFill>
                <a:latin typeface="Times New Roman" panose="02020603050405020304" pitchFamily="18" charset="0"/>
                <a:cs typeface="Times New Roman" panose="02020603050405020304" pitchFamily="18" charset="0"/>
              </a:rPr>
              <a:t>*Cuidado porque no es el guion que vemos al lado del punto en nuestro teclado. La combinación para escribirla en Windows® es </a:t>
            </a:r>
            <a:r>
              <a:rPr lang="es-ES" sz="1400" b="1" dirty="0">
                <a:solidFill>
                  <a:schemeClr val="bg1"/>
                </a:solidFill>
                <a:latin typeface="Times New Roman" panose="02020603050405020304" pitchFamily="18" charset="0"/>
                <a:cs typeface="Times New Roman" panose="02020603050405020304" pitchFamily="18" charset="0"/>
              </a:rPr>
              <a:t>Alt+0151, </a:t>
            </a:r>
            <a:r>
              <a:rPr lang="es-ES" sz="1400" dirty="0">
                <a:solidFill>
                  <a:schemeClr val="bg1"/>
                </a:solidFill>
                <a:latin typeface="Times New Roman" panose="02020603050405020304" pitchFamily="18" charset="0"/>
                <a:cs typeface="Times New Roman" panose="02020603050405020304" pitchFamily="18" charset="0"/>
              </a:rPr>
              <a:t>mientras que en macOS® se usa la combinación </a:t>
            </a:r>
            <a:r>
              <a:rPr lang="es-ES" sz="1400" b="1" dirty="0" err="1">
                <a:solidFill>
                  <a:schemeClr val="bg1"/>
                </a:solidFill>
                <a:latin typeface="Times New Roman" panose="02020603050405020304" pitchFamily="18" charset="0"/>
                <a:cs typeface="Times New Roman" panose="02020603050405020304" pitchFamily="18" charset="0"/>
              </a:rPr>
              <a:t>May+Alt+guion</a:t>
            </a:r>
            <a:r>
              <a:rPr lang="es-ES" sz="1400" dirty="0">
                <a:solidFill>
                  <a:schemeClr val="bg1"/>
                </a:solidFill>
                <a:latin typeface="Times New Roman" panose="02020603050405020304" pitchFamily="18" charset="0"/>
                <a:cs typeface="Times New Roman" panose="02020603050405020304" pitchFamily="18" charset="0"/>
              </a:rPr>
              <a:t>.</a:t>
            </a:r>
            <a:endParaRPr lang="es-ES" sz="1400" b="1" dirty="0">
              <a:solidFill>
                <a:schemeClr val="bg1"/>
              </a:solidFill>
              <a:latin typeface="Times New Roman" panose="02020603050405020304" pitchFamily="18" charset="0"/>
              <a:cs typeface="Times New Roman" panose="02020603050405020304" pitchFamily="18" charset="0"/>
            </a:endParaRPr>
          </a:p>
          <a:p>
            <a:pPr algn="just"/>
            <a:endParaRPr lang="es-ES" sz="1400" dirty="0"/>
          </a:p>
        </p:txBody>
      </p:sp>
    </p:spTree>
    <p:extLst>
      <p:ext uri="{BB962C8B-B14F-4D97-AF65-F5344CB8AC3E}">
        <p14:creationId xmlns:p14="http://schemas.microsoft.com/office/powerpoint/2010/main" val="4132447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4. Consejos y normas.	</a:t>
            </a:r>
          </a:p>
        </p:txBody>
      </p:sp>
      <p:sp>
        <p:nvSpPr>
          <p:cNvPr id="4" name="CuadroTexto 3">
            <a:extLst>
              <a:ext uri="{FF2B5EF4-FFF2-40B4-BE49-F238E27FC236}">
                <a16:creationId xmlns:a16="http://schemas.microsoft.com/office/drawing/2014/main" id="{64D4BE10-DC55-4A13-B334-9C0298FCC354}"/>
              </a:ext>
            </a:extLst>
          </p:cNvPr>
          <p:cNvSpPr txBox="1"/>
          <p:nvPr/>
        </p:nvSpPr>
        <p:spPr>
          <a:xfrm>
            <a:off x="102425" y="868385"/>
            <a:ext cx="9971215" cy="3002745"/>
          </a:xfrm>
          <a:prstGeom prst="rect">
            <a:avLst/>
          </a:prstGeom>
          <a:noFill/>
        </p:spPr>
        <p:txBody>
          <a:bodyPr wrap="square" rtlCol="0">
            <a:spAutoFit/>
          </a:bodyPr>
          <a:lstStyle/>
          <a:p>
            <a:pPr lvl="1" algn="just">
              <a:lnSpc>
                <a:spcPct val="150000"/>
              </a:lnSpc>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b="1" dirty="0">
                <a:latin typeface="Times New Roman" panose="02020603050405020304" pitchFamily="18" charset="0"/>
                <a:cs typeface="Times New Roman" panose="02020603050405020304" pitchFamily="18" charset="0"/>
              </a:rPr>
              <a:t>Los números: </a:t>
            </a:r>
            <a:r>
              <a:rPr lang="es-ES" sz="1600" dirty="0">
                <a:latin typeface="Times New Roman" panose="02020603050405020304" pitchFamily="18" charset="0"/>
                <a:cs typeface="Times New Roman" panose="02020603050405020304" pitchFamily="18" charset="0"/>
              </a:rPr>
              <a:t>(1,5, 1.5; 1.200, 1,200). </a:t>
            </a:r>
          </a:p>
          <a:p>
            <a:pPr marL="742950" lvl="1" indent="-285750" algn="just">
              <a:lnSpc>
                <a:spcPct val="150000"/>
              </a:lnSpc>
              <a:buFont typeface="Wingdings" panose="05000000000000000000" pitchFamily="2" charset="2"/>
              <a:buChar char="§"/>
            </a:pPr>
            <a:endParaRPr lang="es-ES" sz="1600" b="1"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b="1" dirty="0">
                <a:latin typeface="Times New Roman" panose="02020603050405020304" pitchFamily="18" charset="0"/>
                <a:cs typeface="Times New Roman" panose="02020603050405020304" pitchFamily="18" charset="0"/>
              </a:rPr>
              <a:t>Sangrías: </a:t>
            </a:r>
            <a:r>
              <a:rPr lang="es-ES" sz="1600" dirty="0">
                <a:latin typeface="Times New Roman" panose="02020603050405020304" pitchFamily="18" charset="0"/>
                <a:cs typeface="Times New Roman" panose="02020603050405020304" pitchFamily="18" charset="0"/>
              </a:rPr>
              <a:t>deben sangrarse todos los párrafos excepto el primero de cada sección. Además, si usamos una cita literal de otro autor de mas de 40 palabras, está deberá aparecer separada del texto principal y sangrada por ambos márgenes. </a:t>
            </a:r>
            <a:endParaRPr lang="es-ES" sz="1600" b="1" i="0" dirty="0">
              <a:effectLst/>
              <a:latin typeface="Times New Roman" panose="02020603050405020304" pitchFamily="18" charset="0"/>
              <a:cs typeface="Times New Roman" panose="02020603050405020304" pitchFamily="18" charset="0"/>
            </a:endParaRPr>
          </a:p>
          <a:p>
            <a:pPr lvl="1" algn="just">
              <a:lnSpc>
                <a:spcPct val="150000"/>
              </a:lnSpc>
            </a:pPr>
            <a:endParaRPr lang="es-ES" sz="1600" dirty="0">
              <a:latin typeface="Times New Roman" panose="02020603050405020304" pitchFamily="18" charset="0"/>
              <a:cs typeface="Times New Roman" panose="02020603050405020304" pitchFamily="18" charset="0"/>
            </a:endParaRPr>
          </a:p>
          <a:p>
            <a:pPr lvl="1" algn="just">
              <a:lnSpc>
                <a:spcPct val="150000"/>
              </a:lnSpc>
            </a:pPr>
            <a:endParaRPr lang="es-ES" sz="1600" b="0" i="0" dirty="0">
              <a:effectLst/>
              <a:latin typeface="Times New Roman" panose="02020603050405020304" pitchFamily="18" charset="0"/>
              <a:cs typeface="Times New Roman" panose="02020603050405020304" pitchFamily="18" charset="0"/>
            </a:endParaRPr>
          </a:p>
        </p:txBody>
      </p:sp>
      <p:sp>
        <p:nvSpPr>
          <p:cNvPr id="2" name="CuadroTexto 1">
            <a:extLst>
              <a:ext uri="{FF2B5EF4-FFF2-40B4-BE49-F238E27FC236}">
                <a16:creationId xmlns:a16="http://schemas.microsoft.com/office/drawing/2014/main" id="{8B94F66C-B960-4E87-BB7A-4AC39864CF76}"/>
              </a:ext>
            </a:extLst>
          </p:cNvPr>
          <p:cNvSpPr txBox="1"/>
          <p:nvPr/>
        </p:nvSpPr>
        <p:spPr>
          <a:xfrm>
            <a:off x="1094734" y="3506563"/>
            <a:ext cx="9533590" cy="2893100"/>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 This argument has been challenged by sociolinguists such as </a:t>
            </a:r>
            <a:r>
              <a:rPr lang="en-US" sz="1400" dirty="0" err="1">
                <a:latin typeface="Times New Roman" panose="02020603050405020304" pitchFamily="18" charset="0"/>
                <a:cs typeface="Times New Roman" panose="02020603050405020304" pitchFamily="18" charset="0"/>
              </a:rPr>
              <a:t>Androutsopoulos</a:t>
            </a:r>
            <a:r>
              <a:rPr lang="en-US" sz="1400" dirty="0">
                <a:latin typeface="Times New Roman" panose="02020603050405020304" pitchFamily="18" charset="0"/>
                <a:cs typeface="Times New Roman" panose="02020603050405020304" pitchFamily="18" charset="0"/>
              </a:rPr>
              <a:t> (2012) and Queen (2015a). As the latter notes,</a:t>
            </a:r>
          </a:p>
          <a:p>
            <a:pPr algn="just"/>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The reason for neglecting TV series in stylistics is different – stylistic research has long examined ‘artificial’ language – in this case, language created by particular writers/authors such as Jane Austen or Charles Dickens. However, such research has predominantly focused on literary fictional […].</a:t>
            </a:r>
            <a:endParaRPr lang="es-ES" sz="1400" dirty="0">
              <a:latin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69F21AF3-FF34-4BB7-9659-A21C1B6543D8}"/>
              </a:ext>
            </a:extLst>
          </p:cNvPr>
          <p:cNvSpPr txBox="1"/>
          <p:nvPr/>
        </p:nvSpPr>
        <p:spPr>
          <a:xfrm>
            <a:off x="2281125" y="3995440"/>
            <a:ext cx="7288824" cy="1384995"/>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Is Meryl Streep’s language less real when she is in character? It may be true that a character exists only in the context of the media vehicle she appears in, but the embodiment of that character is real flesh; the sounds emerging from that character’s mouth are real sounds; the grammar is (usually!) the real grammar of a human language. The patterns of variability may differ from those found in non-media communities, but that’s only a problem if we assume that they should be the same… Fictional characters exist in the broader language ecology just as you or I do. (Queen 2015a: 161)</a:t>
            </a:r>
          </a:p>
        </p:txBody>
      </p:sp>
    </p:spTree>
    <p:extLst>
      <p:ext uri="{BB962C8B-B14F-4D97-AF65-F5344CB8AC3E}">
        <p14:creationId xmlns:p14="http://schemas.microsoft.com/office/powerpoint/2010/main" val="199755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1200329"/>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4. Consejos y normas.</a:t>
            </a:r>
          </a:p>
          <a:p>
            <a:endParaRPr lang="es-ES" dirty="0">
              <a:latin typeface="Times New Roman" panose="02020603050405020304" pitchFamily="18" charset="0"/>
              <a:cs typeface="Times New Roman" panose="02020603050405020304" pitchFamily="18" charset="0"/>
            </a:endParaRPr>
          </a:p>
          <a:p>
            <a:r>
              <a:rPr lang="es-ES" dirty="0">
                <a:latin typeface="Times New Roman" panose="02020603050405020304" pitchFamily="18" charset="0"/>
                <a:cs typeface="Times New Roman" panose="02020603050405020304" pitchFamily="18" charset="0"/>
              </a:rPr>
              <a:t>	</a:t>
            </a:r>
          </a:p>
        </p:txBody>
      </p:sp>
      <p:sp>
        <p:nvSpPr>
          <p:cNvPr id="4" name="CuadroTexto 3">
            <a:extLst>
              <a:ext uri="{FF2B5EF4-FFF2-40B4-BE49-F238E27FC236}">
                <a16:creationId xmlns:a16="http://schemas.microsoft.com/office/drawing/2014/main" id="{64D4BE10-DC55-4A13-B334-9C0298FCC354}"/>
              </a:ext>
            </a:extLst>
          </p:cNvPr>
          <p:cNvSpPr txBox="1"/>
          <p:nvPr/>
        </p:nvSpPr>
        <p:spPr>
          <a:xfrm>
            <a:off x="102425" y="868385"/>
            <a:ext cx="11626513" cy="5588068"/>
          </a:xfrm>
          <a:prstGeom prst="rect">
            <a:avLst/>
          </a:prstGeom>
          <a:noFill/>
        </p:spPr>
        <p:txBody>
          <a:bodyPr wrap="square" rtlCol="0">
            <a:spAutoFit/>
          </a:bodyPr>
          <a:lstStyle/>
          <a:p>
            <a:pPr lvl="1" algn="just">
              <a:lnSpc>
                <a:spcPct val="150000"/>
              </a:lnSpc>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b="1" dirty="0">
                <a:latin typeface="Times New Roman" panose="02020603050405020304" pitchFamily="18" charset="0"/>
                <a:cs typeface="Times New Roman" panose="02020603050405020304" pitchFamily="18" charset="0"/>
              </a:rPr>
              <a:t>Los signos de puntuación: </a:t>
            </a:r>
            <a:r>
              <a:rPr lang="es-ES" sz="1600" dirty="0">
                <a:latin typeface="Times New Roman" panose="02020603050405020304" pitchFamily="18" charset="0"/>
                <a:cs typeface="Times New Roman" panose="02020603050405020304" pitchFamily="18" charset="0"/>
              </a:rPr>
              <a:t>algunas normas y muchas recomendaciones pero SIEMPRE pegados a la palabra precedente y separados de la posterior y fuera de las acotaciones (paréntesis, corchetes, comillas, comillas latinas, etc.). Tampoco se pone punto detrás de los signos ? y ! y, mucho más importante, no se deben repetir. </a:t>
            </a:r>
          </a:p>
          <a:p>
            <a:pPr marL="742950" lvl="1" indent="-285750" algn="just">
              <a:lnSpc>
                <a:spcPct val="150000"/>
              </a:lnSpc>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b="1" dirty="0">
                <a:latin typeface="Times New Roman" panose="02020603050405020304" pitchFamily="18" charset="0"/>
                <a:cs typeface="Times New Roman" panose="02020603050405020304" pitchFamily="18" charset="0"/>
              </a:rPr>
              <a:t>Filiaciones: </a:t>
            </a:r>
            <a:r>
              <a:rPr lang="es-ES" sz="1600" dirty="0">
                <a:latin typeface="Times New Roman" panose="02020603050405020304" pitchFamily="18" charset="0"/>
                <a:cs typeface="Times New Roman" panose="02020603050405020304" pitchFamily="18" charset="0"/>
              </a:rPr>
              <a:t>la unidad administrativa superior de las filiaciones se encierra entre comas en inglés, aunque en español va entre paréntesis:</a:t>
            </a:r>
          </a:p>
          <a:p>
            <a:pPr lvl="2" algn="just">
              <a:lnSpc>
                <a:spcPct val="150000"/>
              </a:lnSpc>
            </a:pPr>
            <a:endParaRPr lang="es-ES" sz="1600" b="1" dirty="0">
              <a:latin typeface="Times New Roman" panose="02020603050405020304" pitchFamily="18" charset="0"/>
              <a:cs typeface="Times New Roman" panose="02020603050405020304" pitchFamily="18" charset="0"/>
            </a:endParaRPr>
          </a:p>
          <a:p>
            <a:pPr lvl="2" algn="just">
              <a:lnSpc>
                <a:spcPct val="150000"/>
              </a:lnSpc>
            </a:pPr>
            <a:r>
              <a:rPr lang="es-ES" sz="1600" b="1" dirty="0">
                <a:latin typeface="Times New Roman" panose="02020603050405020304" pitchFamily="18" charset="0"/>
                <a:cs typeface="Times New Roman" panose="02020603050405020304" pitchFamily="18" charset="0"/>
              </a:rPr>
              <a:t>	</a:t>
            </a:r>
            <a:r>
              <a:rPr lang="es-ES" sz="1600" i="1" u="sng" dirty="0" err="1">
                <a:latin typeface="Times New Roman" panose="02020603050405020304" pitchFamily="18" charset="0"/>
                <a:cs typeface="Times New Roman" panose="02020603050405020304" pitchFamily="18" charset="0"/>
              </a:rPr>
              <a:t>School</a:t>
            </a:r>
            <a:r>
              <a:rPr lang="es-ES" sz="1600" i="1" u="sng" dirty="0">
                <a:latin typeface="Times New Roman" panose="02020603050405020304" pitchFamily="18" charset="0"/>
                <a:cs typeface="Times New Roman" panose="02020603050405020304" pitchFamily="18" charset="0"/>
              </a:rPr>
              <a:t> </a:t>
            </a:r>
            <a:r>
              <a:rPr lang="es-ES" sz="1600" i="1" u="sng" dirty="0" err="1">
                <a:latin typeface="Times New Roman" panose="02020603050405020304" pitchFamily="18" charset="0"/>
                <a:cs typeface="Times New Roman" panose="02020603050405020304" pitchFamily="18" charset="0"/>
              </a:rPr>
              <a:t>of</a:t>
            </a:r>
            <a:r>
              <a:rPr lang="es-ES" sz="1600" i="1" u="sng" dirty="0">
                <a:latin typeface="Times New Roman" panose="02020603050405020304" pitchFamily="18" charset="0"/>
                <a:cs typeface="Times New Roman" panose="02020603050405020304" pitchFamily="18" charset="0"/>
              </a:rPr>
              <a:t> Medicine, Baltimore, Maryland.</a:t>
            </a:r>
            <a:r>
              <a:rPr lang="es-ES" sz="1600" dirty="0">
                <a:latin typeface="Times New Roman" panose="02020603050405020304" pitchFamily="18" charset="0"/>
                <a:cs typeface="Times New Roman" panose="02020603050405020304" pitchFamily="18" charset="0"/>
              </a:rPr>
              <a:t> 	Vs.      </a:t>
            </a:r>
            <a:r>
              <a:rPr lang="es-ES" sz="1600" i="1" u="sng" dirty="0">
                <a:latin typeface="Times New Roman" panose="02020603050405020304" pitchFamily="18" charset="0"/>
                <a:cs typeface="Times New Roman" panose="02020603050405020304" pitchFamily="18" charset="0"/>
              </a:rPr>
              <a:t>Facultad de Medicina, Baltimore (Maryland, EE.UU.)</a:t>
            </a:r>
          </a:p>
          <a:p>
            <a:pPr lvl="2" algn="just">
              <a:lnSpc>
                <a:spcPct val="150000"/>
              </a:lnSpc>
            </a:pPr>
            <a:endParaRPr lang="es-ES" sz="1600" dirty="0">
              <a:latin typeface="Times New Roman" panose="02020603050405020304" pitchFamily="18" charset="0"/>
              <a:cs typeface="Times New Roman" panose="02020603050405020304" pitchFamily="18" charset="0"/>
            </a:endParaRPr>
          </a:p>
          <a:p>
            <a:pPr lvl="2" algn="just">
              <a:lnSpc>
                <a:spcPct val="150000"/>
              </a:lnSpc>
            </a:pPr>
            <a:r>
              <a:rPr lang="es-ES" sz="1600" dirty="0">
                <a:latin typeface="Times New Roman" panose="02020603050405020304" pitchFamily="18" charset="0"/>
                <a:cs typeface="Times New Roman" panose="02020603050405020304" pitchFamily="18" charset="0"/>
              </a:rPr>
              <a:t>Además, en el ejemplo anterior, hay un cambio en las coordenadas geográficas. Y es que el ejemplo está sacado de un libro editado en los Estados Unidos, donde saben que Maryland está en su país, y por eso no se indica. Al traducirlo, no hay que suponer ese conocimiento y conviene especificar el país. Esto es importante tenerlo en cuenta ya que hay muchas ciudades españolas con análogas en otros países (</a:t>
            </a:r>
            <a:r>
              <a:rPr lang="es-ES" sz="1600" dirty="0" err="1">
                <a:latin typeface="Times New Roman" panose="02020603050405020304" pitchFamily="18" charset="0"/>
                <a:cs typeface="Times New Roman" panose="02020603050405020304" pitchFamily="18" charset="0"/>
              </a:rPr>
              <a:t>e.g</a:t>
            </a:r>
            <a:r>
              <a:rPr lang="es-ES" sz="1600" dirty="0">
                <a:latin typeface="Times New Roman" panose="02020603050405020304" pitchFamily="18" charset="0"/>
                <a:cs typeface="Times New Roman" panose="02020603050405020304" pitchFamily="18" charset="0"/>
              </a:rPr>
              <a:t>. </a:t>
            </a:r>
            <a:r>
              <a:rPr lang="es-ES" sz="1600" i="0" dirty="0">
                <a:effectLst/>
                <a:latin typeface="Times New Roman" panose="02020603050405020304" pitchFamily="18" charset="0"/>
                <a:cs typeface="Times New Roman" panose="02020603050405020304" pitchFamily="18" charset="0"/>
              </a:rPr>
              <a:t>Granada, Colorado; Salamanca, New York; Toledo, Ohio o </a:t>
            </a:r>
            <a:r>
              <a:rPr lang="es-ES" sz="1600" i="0" dirty="0" err="1">
                <a:effectLst/>
                <a:latin typeface="Times New Roman" panose="02020603050405020304" pitchFamily="18" charset="0"/>
                <a:cs typeface="Times New Roman" panose="02020603050405020304" pitchFamily="18" charset="0"/>
              </a:rPr>
              <a:t>Cordova</a:t>
            </a:r>
            <a:r>
              <a:rPr lang="es-ES" sz="1600" i="0" dirty="0">
                <a:effectLst/>
                <a:latin typeface="Times New Roman" panose="02020603050405020304" pitchFamily="18" charset="0"/>
                <a:cs typeface="Times New Roman" panose="02020603050405020304" pitchFamily="18" charset="0"/>
              </a:rPr>
              <a:t>, Nebraska.).</a:t>
            </a:r>
            <a:endParaRPr lang="es-ES" sz="1600" dirty="0">
              <a:latin typeface="Times New Roman" panose="02020603050405020304" pitchFamily="18" charset="0"/>
              <a:cs typeface="Times New Roman" panose="02020603050405020304" pitchFamily="18" charset="0"/>
            </a:endParaRPr>
          </a:p>
          <a:p>
            <a:pPr lvl="1" algn="just">
              <a:lnSpc>
                <a:spcPct val="150000"/>
              </a:lnSpc>
            </a:pPr>
            <a:endParaRPr lang="es-ES" sz="16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718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852854" y="1336431"/>
            <a:ext cx="9196754" cy="4524315"/>
          </a:xfrm>
          <a:prstGeom prst="rect">
            <a:avLst/>
          </a:prstGeom>
          <a:noFill/>
        </p:spPr>
        <p:txBody>
          <a:bodyPr wrap="square" rtlCol="0">
            <a:spAutoFit/>
          </a:bodyPr>
          <a:lstStyle/>
          <a:p>
            <a:pPr algn="ctr"/>
            <a:r>
              <a:rPr lang="es-ES" sz="9600" dirty="0"/>
              <a:t>RELEER</a:t>
            </a:r>
          </a:p>
          <a:p>
            <a:pPr algn="ctr"/>
            <a:r>
              <a:rPr lang="es-ES" sz="9600" dirty="0"/>
              <a:t>Y </a:t>
            </a:r>
          </a:p>
          <a:p>
            <a:pPr algn="ctr"/>
            <a:r>
              <a:rPr lang="es-ES" sz="9600" dirty="0"/>
              <a:t>CORREGIR</a:t>
            </a:r>
          </a:p>
        </p:txBody>
      </p:sp>
      <p:pic>
        <p:nvPicPr>
          <p:cNvPr id="3" name="Gráfico 2" descr="Investigación">
            <a:extLst>
              <a:ext uri="{FF2B5EF4-FFF2-40B4-BE49-F238E27FC236}">
                <a16:creationId xmlns:a16="http://schemas.microsoft.com/office/drawing/2014/main" id="{DE75D602-7334-4695-88CF-D570139421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47895" y="5235423"/>
            <a:ext cx="1887415" cy="1887415"/>
          </a:xfrm>
          <a:prstGeom prst="rect">
            <a:avLst/>
          </a:prstGeom>
        </p:spPr>
      </p:pic>
      <p:pic>
        <p:nvPicPr>
          <p:cNvPr id="2" name="Gráfico 1" descr="Investigación">
            <a:extLst>
              <a:ext uri="{FF2B5EF4-FFF2-40B4-BE49-F238E27FC236}">
                <a16:creationId xmlns:a16="http://schemas.microsoft.com/office/drawing/2014/main" id="{D9C58082-6AB9-4E1E-A804-784638768D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51731" y="3973331"/>
            <a:ext cx="1887415" cy="1887415"/>
          </a:xfrm>
          <a:prstGeom prst="rect">
            <a:avLst/>
          </a:prstGeom>
        </p:spPr>
      </p:pic>
      <p:pic>
        <p:nvPicPr>
          <p:cNvPr id="7" name="Gráfico 6" descr="Investigación">
            <a:extLst>
              <a:ext uri="{FF2B5EF4-FFF2-40B4-BE49-F238E27FC236}">
                <a16:creationId xmlns:a16="http://schemas.microsoft.com/office/drawing/2014/main" id="{A8CEDF1C-D737-4A18-94A8-422F8D263F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33492" y="2411904"/>
            <a:ext cx="1887415" cy="1887415"/>
          </a:xfrm>
          <a:prstGeom prst="rect">
            <a:avLst/>
          </a:prstGeom>
        </p:spPr>
      </p:pic>
      <p:pic>
        <p:nvPicPr>
          <p:cNvPr id="9" name="Gráfico 8" descr="Investigación">
            <a:extLst>
              <a:ext uri="{FF2B5EF4-FFF2-40B4-BE49-F238E27FC236}">
                <a16:creationId xmlns:a16="http://schemas.microsoft.com/office/drawing/2014/main" id="{75448141-0198-436F-AB1D-BA03F36D77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6662" y="2061677"/>
            <a:ext cx="1887415" cy="1887415"/>
          </a:xfrm>
          <a:prstGeom prst="rect">
            <a:avLst/>
          </a:prstGeom>
        </p:spPr>
      </p:pic>
      <p:pic>
        <p:nvPicPr>
          <p:cNvPr id="11" name="Gráfico 10" descr="Investigación">
            <a:extLst>
              <a:ext uri="{FF2B5EF4-FFF2-40B4-BE49-F238E27FC236}">
                <a16:creationId xmlns:a16="http://schemas.microsoft.com/office/drawing/2014/main" id="{C6BD38F8-0529-4ADE-B98D-61E3F04E06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2982" y="4970585"/>
            <a:ext cx="1887415" cy="1887415"/>
          </a:xfrm>
          <a:prstGeom prst="rect">
            <a:avLst/>
          </a:prstGeom>
        </p:spPr>
      </p:pic>
      <p:pic>
        <p:nvPicPr>
          <p:cNvPr id="13" name="Gráfico 12" descr="Investigación">
            <a:extLst>
              <a:ext uri="{FF2B5EF4-FFF2-40B4-BE49-F238E27FC236}">
                <a16:creationId xmlns:a16="http://schemas.microsoft.com/office/drawing/2014/main" id="{9DFC2FEA-3081-46CA-AC00-F605E7A3B8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95246" y="2809815"/>
            <a:ext cx="1887415" cy="1887415"/>
          </a:xfrm>
          <a:prstGeom prst="rect">
            <a:avLst/>
          </a:prstGeom>
        </p:spPr>
      </p:pic>
      <p:pic>
        <p:nvPicPr>
          <p:cNvPr id="15" name="Gráfico 14" descr="Investigación">
            <a:extLst>
              <a:ext uri="{FF2B5EF4-FFF2-40B4-BE49-F238E27FC236}">
                <a16:creationId xmlns:a16="http://schemas.microsoft.com/office/drawing/2014/main" id="{C71899D0-0D37-4E17-A2C7-9E931CA163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16311" y="206104"/>
            <a:ext cx="1887415" cy="1887415"/>
          </a:xfrm>
          <a:prstGeom prst="rect">
            <a:avLst/>
          </a:prstGeom>
        </p:spPr>
      </p:pic>
      <p:pic>
        <p:nvPicPr>
          <p:cNvPr id="17" name="Gráfico 16" descr="Investigación">
            <a:extLst>
              <a:ext uri="{FF2B5EF4-FFF2-40B4-BE49-F238E27FC236}">
                <a16:creationId xmlns:a16="http://schemas.microsoft.com/office/drawing/2014/main" id="{24690D5B-5817-4F33-A5FA-DCCFDD4825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461" y="2809814"/>
            <a:ext cx="1887415" cy="1887415"/>
          </a:xfrm>
          <a:prstGeom prst="rect">
            <a:avLst/>
          </a:prstGeom>
        </p:spPr>
      </p:pic>
      <p:pic>
        <p:nvPicPr>
          <p:cNvPr id="19" name="Gráfico 18" descr="Investigación">
            <a:extLst>
              <a:ext uri="{FF2B5EF4-FFF2-40B4-BE49-F238E27FC236}">
                <a16:creationId xmlns:a16="http://schemas.microsoft.com/office/drawing/2014/main" id="{9D7657BF-31B2-4559-BF1E-8558362F07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4385" y="321592"/>
            <a:ext cx="1887415" cy="1887415"/>
          </a:xfrm>
          <a:prstGeom prst="rect">
            <a:avLst/>
          </a:prstGeom>
        </p:spPr>
      </p:pic>
    </p:spTree>
    <p:extLst>
      <p:ext uri="{BB962C8B-B14F-4D97-AF65-F5344CB8AC3E}">
        <p14:creationId xmlns:p14="http://schemas.microsoft.com/office/powerpoint/2010/main" val="2412009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1200329"/>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4. Consejos y normas.</a:t>
            </a:r>
          </a:p>
          <a:p>
            <a:endParaRPr lang="es-ES" dirty="0">
              <a:latin typeface="Times New Roman" panose="02020603050405020304" pitchFamily="18" charset="0"/>
              <a:cs typeface="Times New Roman" panose="02020603050405020304" pitchFamily="18" charset="0"/>
            </a:endParaRPr>
          </a:p>
          <a:p>
            <a:r>
              <a:rPr lang="es-ES" dirty="0">
                <a:latin typeface="Times New Roman" panose="02020603050405020304" pitchFamily="18" charset="0"/>
                <a:cs typeface="Times New Roman" panose="02020603050405020304" pitchFamily="18" charset="0"/>
              </a:rPr>
              <a:t>	</a:t>
            </a:r>
          </a:p>
        </p:txBody>
      </p:sp>
      <p:sp>
        <p:nvSpPr>
          <p:cNvPr id="4" name="CuadroTexto 3">
            <a:extLst>
              <a:ext uri="{FF2B5EF4-FFF2-40B4-BE49-F238E27FC236}">
                <a16:creationId xmlns:a16="http://schemas.microsoft.com/office/drawing/2014/main" id="{64D4BE10-DC55-4A13-B334-9C0298FCC354}"/>
              </a:ext>
            </a:extLst>
          </p:cNvPr>
          <p:cNvSpPr txBox="1"/>
          <p:nvPr/>
        </p:nvSpPr>
        <p:spPr>
          <a:xfrm>
            <a:off x="102425" y="868385"/>
            <a:ext cx="11626513" cy="5588068"/>
          </a:xfrm>
          <a:prstGeom prst="rect">
            <a:avLst/>
          </a:prstGeom>
          <a:noFill/>
        </p:spPr>
        <p:txBody>
          <a:bodyPr wrap="square" rtlCol="0">
            <a:spAutoFit/>
          </a:bodyPr>
          <a:lstStyle/>
          <a:p>
            <a:pPr lvl="1" algn="just">
              <a:lnSpc>
                <a:spcPct val="150000"/>
              </a:lnSpc>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Dejemos reposar los textos unos días, es normal que no veamos los fallos.</a:t>
            </a:r>
          </a:p>
          <a:p>
            <a:pPr marL="742950" lvl="1" indent="-285750" algn="just">
              <a:lnSpc>
                <a:spcPct val="150000"/>
              </a:lnSpc>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i="0" dirty="0">
                <a:effectLst/>
                <a:latin typeface="Times New Roman" panose="02020603050405020304" pitchFamily="18" charset="0"/>
                <a:cs typeface="Times New Roman" panose="02020603050405020304" pitchFamily="18" charset="0"/>
              </a:rPr>
              <a:t>Puede resultar útil que alguien nos revise el trabajo, por ejemplo revisiones cruzadas entre compañeros.</a:t>
            </a:r>
          </a:p>
          <a:p>
            <a:pPr marL="742950" lvl="1" indent="-285750" algn="just">
              <a:lnSpc>
                <a:spcPct val="150000"/>
              </a:lnSpc>
              <a:buFont typeface="Wingdings" panose="05000000000000000000" pitchFamily="2" charset="2"/>
              <a:buChar char="§"/>
            </a:pPr>
            <a:endParaRPr lang="es-ES" sz="1600" i="0" dirty="0">
              <a:effectLst/>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¿Hemos respetado las reglas formales que nos indicaron?</a:t>
            </a:r>
          </a:p>
          <a:p>
            <a:pPr marL="742950" lvl="1" indent="-285750" algn="just">
              <a:lnSpc>
                <a:spcPct val="150000"/>
              </a:lnSpc>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i="0" dirty="0">
                <a:effectLst/>
                <a:latin typeface="Times New Roman" panose="02020603050405020304" pitchFamily="18" charset="0"/>
                <a:cs typeface="Times New Roman" panose="02020603050405020304" pitchFamily="18" charset="0"/>
              </a:rPr>
              <a:t>Un texto rico en citas o datos</a:t>
            </a:r>
            <a:r>
              <a:rPr lang="es-ES" sz="1600" dirty="0">
                <a:latin typeface="Times New Roman" panose="02020603050405020304" pitchFamily="18" charset="0"/>
                <a:cs typeface="Times New Roman" panose="02020603050405020304" pitchFamily="18" charset="0"/>
              </a:rPr>
              <a:t> </a:t>
            </a:r>
            <a:r>
              <a:rPr lang="es-ES" sz="1600" i="0" dirty="0">
                <a:effectLst/>
                <a:latin typeface="Times New Roman" panose="02020603050405020304" pitchFamily="18" charset="0"/>
                <a:cs typeface="Times New Roman" panose="02020603050405020304" pitchFamily="18" charset="0"/>
              </a:rPr>
              <a:t>es un texto bien apoyado y sólido.</a:t>
            </a:r>
          </a:p>
          <a:p>
            <a:pPr marL="742950" lvl="1" indent="-285750" algn="just">
              <a:lnSpc>
                <a:spcPct val="150000"/>
              </a:lnSpc>
              <a:buFont typeface="Wingdings" panose="05000000000000000000" pitchFamily="2" charset="2"/>
              <a:buChar char="§"/>
            </a:pPr>
            <a:endParaRPr lang="es-ES" sz="1600" i="0" dirty="0">
              <a:effectLst/>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La revisión asume varios objetivos:</a:t>
            </a:r>
          </a:p>
          <a:p>
            <a:pPr marL="1200150" lvl="2"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Buscar erratas o faltas de ortografía.</a:t>
            </a:r>
          </a:p>
          <a:p>
            <a:pPr marL="1200150" lvl="2" indent="-285750" algn="just">
              <a:lnSpc>
                <a:spcPct val="150000"/>
              </a:lnSpc>
              <a:buFont typeface="Wingdings" panose="05000000000000000000" pitchFamily="2" charset="2"/>
              <a:buChar char="§"/>
            </a:pPr>
            <a:r>
              <a:rPr lang="es-ES" sz="1600" i="0" dirty="0">
                <a:effectLst/>
                <a:latin typeface="Times New Roman" panose="02020603050405020304" pitchFamily="18" charset="0"/>
                <a:cs typeface="Times New Roman" panose="02020603050405020304" pitchFamily="18" charset="0"/>
              </a:rPr>
              <a:t>Buscar </a:t>
            </a:r>
            <a:r>
              <a:rPr lang="es-ES" sz="1600" dirty="0">
                <a:latin typeface="Times New Roman" panose="02020603050405020304" pitchFamily="18" charset="0"/>
                <a:cs typeface="Times New Roman" panose="02020603050405020304" pitchFamily="18" charset="0"/>
              </a:rPr>
              <a:t>ideas que no se han expresado de forma clara.</a:t>
            </a:r>
          </a:p>
          <a:p>
            <a:pPr marL="1200150" lvl="2"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Confirmar la coherencia de algunas ideas en frases, la coherencia de los párrafos y del texto en su conjunto.</a:t>
            </a:r>
          </a:p>
          <a:p>
            <a:pPr marL="1200150" lvl="2" indent="-285750" algn="just">
              <a:lnSpc>
                <a:spcPct val="150000"/>
              </a:lnSpc>
              <a:buFont typeface="Wingdings" panose="05000000000000000000" pitchFamily="2" charset="2"/>
              <a:buChar char="§"/>
            </a:pPr>
            <a:r>
              <a:rPr lang="es-ES" sz="1600" i="0" dirty="0">
                <a:effectLst/>
                <a:latin typeface="Times New Roman" panose="02020603050405020304" pitchFamily="18" charset="0"/>
                <a:cs typeface="Times New Roman" panose="02020603050405020304" pitchFamily="18" charset="0"/>
              </a:rPr>
              <a:t>¿Hemos cumplido los </a:t>
            </a:r>
            <a:r>
              <a:rPr lang="es-ES" sz="1600" dirty="0">
                <a:latin typeface="Times New Roman" panose="02020603050405020304" pitchFamily="18" charset="0"/>
                <a:cs typeface="Times New Roman" panose="02020603050405020304" pitchFamily="18" charset="0"/>
              </a:rPr>
              <a:t>objetivos?</a:t>
            </a:r>
            <a:endParaRPr lang="es-ES" sz="1600" i="0" dirty="0">
              <a:effectLst/>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endParaRPr lang="es-ES" sz="16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982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ocadillo: ovalado 1">
            <a:extLst>
              <a:ext uri="{FF2B5EF4-FFF2-40B4-BE49-F238E27FC236}">
                <a16:creationId xmlns:a16="http://schemas.microsoft.com/office/drawing/2014/main" id="{1D488624-A761-4875-B69A-EA837705A42C}"/>
              </a:ext>
            </a:extLst>
          </p:cNvPr>
          <p:cNvSpPr/>
          <p:nvPr/>
        </p:nvSpPr>
        <p:spPr>
          <a:xfrm>
            <a:off x="3405554" y="1230923"/>
            <a:ext cx="5380892" cy="439615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dirty="0"/>
              <a:t>¿Preguntas? </a:t>
            </a:r>
            <a:r>
              <a:rPr lang="es-ES" sz="4800" dirty="0">
                <a:sym typeface="Wingdings" panose="05000000000000000000" pitchFamily="2" charset="2"/>
              </a:rPr>
              <a:t></a:t>
            </a:r>
            <a:endParaRPr lang="es-ES" sz="4800" dirty="0"/>
          </a:p>
        </p:txBody>
      </p:sp>
    </p:spTree>
    <p:extLst>
      <p:ext uri="{BB962C8B-B14F-4D97-AF65-F5344CB8AC3E}">
        <p14:creationId xmlns:p14="http://schemas.microsoft.com/office/powerpoint/2010/main" val="129798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759336" y="1208543"/>
            <a:ext cx="9196754" cy="5078313"/>
          </a:xfrm>
          <a:prstGeom prst="rect">
            <a:avLst/>
          </a:prstGeom>
          <a:noFill/>
        </p:spPr>
        <p:txBody>
          <a:bodyPr wrap="square" rtlCol="0">
            <a:spAutoFit/>
          </a:bodyPr>
          <a:lstStyle/>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Conocer las características del lenguaje académico.</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Ser capaz de identificar y reconocer las diferentes secciones convencionales del ensayo.</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Tomar conciencia del plagio y desenvolverse mejor con las fuentes de información.</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Aprender como estructurar la información y planificar el párrafo antes de escribir.</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Aprender maneras de mejorar el estilo de nuestra redacción y desaprender costumbres erróneas.</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Comprender la importancia de exponer las ideas de forma ordenada y coherente.</a:t>
            </a:r>
            <a:endParaRPr lang="es-ES" dirty="0"/>
          </a:p>
          <a:p>
            <a:pPr marL="285750" indent="-285750">
              <a:buFont typeface="Wingdings" panose="05000000000000000000" pitchFamily="2" charset="2"/>
              <a:buChar char="§"/>
            </a:pPr>
            <a:endParaRPr lang="es-ES" dirty="0"/>
          </a:p>
        </p:txBody>
      </p:sp>
      <p:sp>
        <p:nvSpPr>
          <p:cNvPr id="2" name="CuadroTexto 1">
            <a:extLst>
              <a:ext uri="{FF2B5EF4-FFF2-40B4-BE49-F238E27FC236}">
                <a16:creationId xmlns:a16="http://schemas.microsoft.com/office/drawing/2014/main" id="{82E82240-77A9-42FF-8C6B-D861866151C3}"/>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1. Objetivos e introducción.</a:t>
            </a:r>
            <a:endParaRPr lang="es-ES" dirty="0"/>
          </a:p>
        </p:txBody>
      </p:sp>
    </p:spTree>
    <p:extLst>
      <p:ext uri="{BB962C8B-B14F-4D97-AF65-F5344CB8AC3E}">
        <p14:creationId xmlns:p14="http://schemas.microsoft.com/office/powerpoint/2010/main" val="142063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77B187DC-1351-0746-A3E5-DD182812DED2}"/>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1. Objetivos e introducción.</a:t>
            </a:r>
            <a:endParaRPr lang="es-ES" dirty="0"/>
          </a:p>
        </p:txBody>
      </p:sp>
      <p:sp>
        <p:nvSpPr>
          <p:cNvPr id="9" name="CuadroTexto 8">
            <a:extLst>
              <a:ext uri="{FF2B5EF4-FFF2-40B4-BE49-F238E27FC236}">
                <a16:creationId xmlns:a16="http://schemas.microsoft.com/office/drawing/2014/main" id="{8C4F195E-19CB-D84B-BB61-47EA17349E4E}"/>
              </a:ext>
            </a:extLst>
          </p:cNvPr>
          <p:cNvSpPr txBox="1"/>
          <p:nvPr/>
        </p:nvSpPr>
        <p:spPr>
          <a:xfrm>
            <a:off x="509752" y="1006713"/>
            <a:ext cx="11172495" cy="5241820"/>
          </a:xfrm>
          <a:prstGeom prst="rect">
            <a:avLst/>
          </a:prstGeom>
          <a:noFill/>
        </p:spPr>
        <p:txBody>
          <a:bodyPr wrap="square" rtlCol="0">
            <a:spAutoFit/>
          </a:bodyPr>
          <a:lstStyle/>
          <a:p>
            <a:pPr algn="just">
              <a:lnSpc>
                <a:spcPct val="150000"/>
              </a:lnSpc>
            </a:pPr>
            <a:r>
              <a:rPr lang="es-ES" sz="1600" b="1" dirty="0">
                <a:latin typeface="Times New Roman" panose="02020603050405020304" pitchFamily="18" charset="0"/>
                <a:cs typeface="Times New Roman" panose="02020603050405020304" pitchFamily="18" charset="0"/>
              </a:rPr>
              <a:t>Características del discurso especializado.</a:t>
            </a:r>
          </a:p>
          <a:p>
            <a:pPr algn="just">
              <a:lnSpc>
                <a:spcPct val="150000"/>
              </a:lnSpc>
            </a:pPr>
            <a:endParaRPr lang="es-ES" sz="800" dirty="0">
              <a:latin typeface="Times New Roman" panose="02020603050405020304" pitchFamily="18" charset="0"/>
              <a:cs typeface="Times New Roman" panose="02020603050405020304" pitchFamily="18" charset="0"/>
            </a:endParaRPr>
          </a:p>
          <a:p>
            <a:pPr algn="just">
              <a:lnSpc>
                <a:spcPct val="150000"/>
              </a:lnSpc>
            </a:pPr>
            <a:r>
              <a:rPr lang="es-ES" sz="1600" dirty="0">
                <a:latin typeface="Times New Roman" panose="02020603050405020304" pitchFamily="18" charset="0"/>
                <a:cs typeface="Times New Roman" panose="02020603050405020304" pitchFamily="18" charset="0"/>
              </a:rPr>
              <a:t>Las diversas tipologías textuales académicas e investigativas tienen en común una serie de características discursivas propias de la comunicación científica. En este sentido, los profesores o directores de investigación también se basan en esta serie de convenciones para ofrecer </a:t>
            </a:r>
            <a:r>
              <a:rPr lang="es-ES" sz="1600" dirty="0" err="1">
                <a:latin typeface="Times New Roman" panose="02020603050405020304" pitchFamily="18" charset="0"/>
                <a:cs typeface="Times New Roman" panose="02020603050405020304" pitchFamily="18" charset="0"/>
              </a:rPr>
              <a:t>feedback</a:t>
            </a:r>
            <a:r>
              <a:rPr lang="es-ES" sz="1600" dirty="0">
                <a:latin typeface="Times New Roman" panose="02020603050405020304" pitchFamily="18" charset="0"/>
                <a:cs typeface="Times New Roman" panose="02020603050405020304" pitchFamily="18" charset="0"/>
              </a:rPr>
              <a:t>/correcciones y evaluar nuestro trabajo, por lo que es importante cumplir con ellas. </a:t>
            </a:r>
          </a:p>
          <a:p>
            <a:pPr algn="just">
              <a:lnSpc>
                <a:spcPct val="150000"/>
              </a:lnSpc>
            </a:pPr>
            <a:endParaRPr lang="es-ES" sz="800" dirty="0">
              <a:latin typeface="Times New Roman" panose="02020603050405020304" pitchFamily="18" charset="0"/>
              <a:cs typeface="Times New Roman" panose="02020603050405020304" pitchFamily="18" charset="0"/>
            </a:endParaRPr>
          </a:p>
          <a:p>
            <a:pPr algn="just">
              <a:lnSpc>
                <a:spcPct val="150000"/>
              </a:lnSpc>
            </a:pPr>
            <a:r>
              <a:rPr lang="es-ES" sz="1600" dirty="0">
                <a:latin typeface="Times New Roman" panose="02020603050405020304" pitchFamily="18" charset="0"/>
                <a:cs typeface="Times New Roman" panose="02020603050405020304" pitchFamily="18" charset="0"/>
              </a:rPr>
              <a:t>Dichas convenciones conciben el ensayo como una formulación lingüística específica. Por lo tanto, la retórica de la ciencia o discurso académico (DA), como también se le denomina, es visto por la comunidad científica como:</a:t>
            </a:r>
          </a:p>
          <a:p>
            <a:pPr algn="just">
              <a:lnSpc>
                <a:spcPct val="150000"/>
              </a:lnSpc>
            </a:pPr>
            <a:endParaRPr lang="es-ES" sz="900" dirty="0">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
            </a:pPr>
            <a:r>
              <a:rPr lang="es-ES" sz="1600" u="sng" dirty="0">
                <a:latin typeface="Times New Roman" panose="02020603050405020304" pitchFamily="18" charset="0"/>
                <a:cs typeface="Times New Roman" panose="02020603050405020304" pitchFamily="18" charset="0"/>
              </a:rPr>
              <a:t>Un lenguaje bastante planificado y elaborado que utiliza un registro formal.</a:t>
            </a:r>
          </a:p>
          <a:p>
            <a:pPr marL="742950" lvl="1" indent="-285750" algn="just">
              <a:lnSpc>
                <a:spcPct val="150000"/>
              </a:lnSpc>
              <a:buFont typeface="Wingdings" panose="05000000000000000000" pitchFamily="2" charset="2"/>
              <a:buChar char="§"/>
            </a:pPr>
            <a:r>
              <a:rPr lang="es-ES" sz="1600" u="sng" dirty="0">
                <a:latin typeface="Times New Roman" panose="02020603050405020304" pitchFamily="18" charset="0"/>
                <a:cs typeface="Times New Roman" panose="02020603050405020304" pitchFamily="18" charset="0"/>
              </a:rPr>
              <a:t>Presenta un lenguaje objetivo (externo al investigador).</a:t>
            </a:r>
          </a:p>
          <a:p>
            <a:pPr marL="742950" lvl="1" indent="-285750" algn="just">
              <a:lnSpc>
                <a:spcPct val="150000"/>
              </a:lnSpc>
              <a:buFont typeface="Wingdings" panose="05000000000000000000" pitchFamily="2" charset="2"/>
              <a:buChar char="§"/>
            </a:pPr>
            <a:r>
              <a:rPr lang="es-ES" sz="1600" u="sng" dirty="0">
                <a:latin typeface="Times New Roman" panose="02020603050405020304" pitchFamily="18" charset="0"/>
                <a:cs typeface="Times New Roman" panose="02020603050405020304" pitchFamily="18" charset="0"/>
              </a:rPr>
              <a:t>Tiene un léxico o terminología específica.</a:t>
            </a:r>
          </a:p>
          <a:p>
            <a:pPr marL="742950" lvl="1" indent="-285750" algn="just">
              <a:lnSpc>
                <a:spcPct val="150000"/>
              </a:lnSpc>
              <a:buFont typeface="Wingdings" panose="05000000000000000000" pitchFamily="2" charset="2"/>
              <a:buChar char="§"/>
            </a:pPr>
            <a:r>
              <a:rPr lang="es-ES" sz="1600" u="sng" dirty="0">
                <a:latin typeface="Times New Roman" panose="02020603050405020304" pitchFamily="18" charset="0"/>
                <a:cs typeface="Times New Roman" panose="02020603050405020304" pitchFamily="18" charset="0"/>
              </a:rPr>
              <a:t>Presenta una estructura convencionalizada.</a:t>
            </a:r>
          </a:p>
          <a:p>
            <a:pPr algn="just">
              <a:lnSpc>
                <a:spcPct val="150000"/>
              </a:lnSpc>
            </a:pPr>
            <a:endParaRPr lang="es-ES" sz="800" dirty="0">
              <a:latin typeface="Times New Roman" panose="02020603050405020304" pitchFamily="18" charset="0"/>
              <a:cs typeface="Times New Roman" panose="02020603050405020304" pitchFamily="18" charset="0"/>
            </a:endParaRPr>
          </a:p>
          <a:p>
            <a:pPr algn="just">
              <a:lnSpc>
                <a:spcPct val="150000"/>
              </a:lnSpc>
            </a:pPr>
            <a:r>
              <a:rPr lang="es-ES" sz="1600" dirty="0">
                <a:latin typeface="Times New Roman" panose="02020603050405020304" pitchFamily="18" charset="0"/>
                <a:cs typeface="Times New Roman" panose="02020603050405020304" pitchFamily="18" charset="0"/>
              </a:rPr>
              <a:t>Usualmente son estas características las que valoran los “árbitros” de nuestro trabajo, aunque algunas de ellas deben contextualizarse correctamente.</a:t>
            </a:r>
          </a:p>
        </p:txBody>
      </p:sp>
    </p:spTree>
    <p:extLst>
      <p:ext uri="{BB962C8B-B14F-4D97-AF65-F5344CB8AC3E}">
        <p14:creationId xmlns:p14="http://schemas.microsoft.com/office/powerpoint/2010/main" val="359836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775491" y="1670538"/>
            <a:ext cx="9873761" cy="4247317"/>
          </a:xfrm>
          <a:prstGeom prst="rect">
            <a:avLst/>
          </a:prstGeom>
          <a:noFill/>
        </p:spPr>
        <p:txBody>
          <a:bodyPr wrap="square" rtlCol="0">
            <a:spAutoFit/>
          </a:bodyPr>
          <a:lstStyle/>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Plagio, qué es: usar ideas o frases de otros autores sin dar crédito (reconocimiento de autoría) a dicho autor. </a:t>
            </a:r>
          </a:p>
          <a:p>
            <a:pPr marL="285750" indent="-285750" algn="just">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En el mundo académico, las ideas o las palabras de alguien se consideran propiedad privada de la persona que las escribió por primera vez. Por lo tanto, el plagio, es considerado algo parecido a un robo.</a:t>
            </a:r>
          </a:p>
          <a:p>
            <a:pPr algn="just"/>
            <a:endParaRPr lang="es-ES" dirty="0">
              <a:latin typeface="Times New Roman" panose="02020603050405020304" pitchFamily="18" charset="0"/>
              <a:cs typeface="Times New Roman" panose="02020603050405020304" pitchFamily="18" charset="0"/>
            </a:endParaRP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Por eso, es importante que conozcamos el significado de esta palabra y sepamos como prevenirlo en nuestros trabajos. </a:t>
            </a:r>
          </a:p>
          <a:p>
            <a:pPr algn="just"/>
            <a:endParaRPr lang="es-ES" dirty="0">
              <a:latin typeface="Times New Roman" panose="02020603050405020304" pitchFamily="18" charset="0"/>
              <a:cs typeface="Times New Roman" panose="02020603050405020304" pitchFamily="18" charset="0"/>
            </a:endParaRP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plagio suele ocurrir en los ensayos más largos, donde tenemos tiempo de documentarnos y leer otras fuentes de las que extraer ideas o apoyo para nuestros propios argumentos.</a:t>
            </a:r>
          </a:p>
        </p:txBody>
      </p:sp>
      <p:sp>
        <p:nvSpPr>
          <p:cNvPr id="2" name="CuadroTexto 1">
            <a:extLst>
              <a:ext uri="{FF2B5EF4-FFF2-40B4-BE49-F238E27FC236}">
                <a16:creationId xmlns:a16="http://schemas.microsoft.com/office/drawing/2014/main" id="{226B921A-31D4-4740-92AA-E5E8B432CF90}"/>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1. Objetivos e introducción.</a:t>
            </a:r>
            <a:endParaRPr lang="es-ES" dirty="0"/>
          </a:p>
        </p:txBody>
      </p:sp>
    </p:spTree>
    <p:extLst>
      <p:ext uri="{BB962C8B-B14F-4D97-AF65-F5344CB8AC3E}">
        <p14:creationId xmlns:p14="http://schemas.microsoft.com/office/powerpoint/2010/main" val="182236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775491" y="1670538"/>
            <a:ext cx="9873761" cy="4247317"/>
          </a:xfrm>
          <a:prstGeom prst="rect">
            <a:avLst/>
          </a:prstGeom>
          <a:noFill/>
        </p:spPr>
        <p:txBody>
          <a:bodyPr wrap="square" rtlCol="0">
            <a:spAutoFit/>
          </a:bodyPr>
          <a:lstStyle/>
          <a:p>
            <a:pPr algn="just"/>
            <a:r>
              <a:rPr lang="es-ES" b="1" dirty="0">
                <a:latin typeface="Times New Roman" panose="02020603050405020304" pitchFamily="18" charset="0"/>
                <a:cs typeface="Times New Roman" panose="02020603050405020304" pitchFamily="18" charset="0"/>
              </a:rPr>
              <a:t>Tipos de plagio:</a:t>
            </a: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
            </a:pPr>
            <a:r>
              <a:rPr lang="es-ES" dirty="0">
                <a:latin typeface="Times New Roman" panose="02020603050405020304" pitchFamily="18" charset="0"/>
                <a:cs typeface="Times New Roman" panose="02020603050405020304" pitchFamily="18" charset="0"/>
              </a:rPr>
              <a:t>Copiar y pegar textos sin modificarlos ni referenciarlos.</a:t>
            </a: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
            </a:pPr>
            <a:r>
              <a:rPr lang="es-ES" dirty="0">
                <a:latin typeface="Times New Roman" panose="02020603050405020304" pitchFamily="18" charset="0"/>
                <a:cs typeface="Times New Roman" panose="02020603050405020304" pitchFamily="18" charset="0"/>
              </a:rPr>
              <a:t>Copiar textos con modificaciones muy leves.</a:t>
            </a:r>
          </a:p>
          <a:p>
            <a:pPr marL="285750" indent="-285750" algn="just">
              <a:buFont typeface="Wingdings"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
            </a:pPr>
            <a:r>
              <a:rPr lang="es-ES" dirty="0">
                <a:latin typeface="Times New Roman" panose="02020603050405020304" pitchFamily="18" charset="0"/>
                <a:cs typeface="Times New Roman" panose="02020603050405020304" pitchFamily="18" charset="0"/>
              </a:rPr>
              <a:t>Tomar ideas ajenas y presentarlas como propios.</a:t>
            </a:r>
          </a:p>
          <a:p>
            <a:pPr marL="285750" indent="-285750" algn="just">
              <a:buFont typeface="Wingdings" pitchFamily="2" charset="2"/>
              <a:buChar char="§"/>
            </a:pPr>
            <a:endParaRPr lang="es-ES"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
            </a:pPr>
            <a:endParaRPr lang="es-ES"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En todos los casos se recomienda referenciar los textos no originales al 100% mediante referencia en el texto y su correspondiente desarrollo en la bibliografía (seguir normas de estilo indicadas).</a:t>
            </a:r>
          </a:p>
          <a:p>
            <a:pPr algn="just"/>
            <a:endParaRPr lang="es-ES" dirty="0">
              <a:latin typeface="Times New Roman" panose="02020603050405020304" pitchFamily="18" charset="0"/>
              <a:cs typeface="Times New Roman" panose="02020603050405020304" pitchFamily="18" charset="0"/>
            </a:endParaRPr>
          </a:p>
          <a:p>
            <a:pPr algn="just"/>
            <a:r>
              <a:rPr lang="es-ES" b="1" dirty="0">
                <a:latin typeface="Times New Roman" panose="02020603050405020304" pitchFamily="18" charset="0"/>
                <a:cs typeface="Times New Roman" panose="02020603050405020304" pitchFamily="18" charset="0"/>
              </a:rPr>
              <a:t>Consejo: </a:t>
            </a:r>
            <a:r>
              <a:rPr lang="es-ES" dirty="0">
                <a:latin typeface="Times New Roman" panose="02020603050405020304" pitchFamily="18" charset="0"/>
                <a:cs typeface="Times New Roman" panose="02020603050405020304" pitchFamily="18" charset="0"/>
              </a:rPr>
              <a:t>el sentido de un ensayo, trabajo o TFG es que la mayor parte de lo escrito sea contenido original creado por el alumno/a. Por lo tanto, aunque referenciemos textos ajenos y no se considere plagio, la mayor parte del texto debe ser de nuestra cosecha.</a:t>
            </a:r>
          </a:p>
        </p:txBody>
      </p:sp>
      <p:sp>
        <p:nvSpPr>
          <p:cNvPr id="2" name="CuadroTexto 1">
            <a:extLst>
              <a:ext uri="{FF2B5EF4-FFF2-40B4-BE49-F238E27FC236}">
                <a16:creationId xmlns:a16="http://schemas.microsoft.com/office/drawing/2014/main" id="{226B921A-31D4-4740-92AA-E5E8B432CF90}"/>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1. Objetivos e introducción.</a:t>
            </a:r>
            <a:endParaRPr lang="es-ES" dirty="0"/>
          </a:p>
        </p:txBody>
      </p:sp>
    </p:spTree>
    <p:extLst>
      <p:ext uri="{BB962C8B-B14F-4D97-AF65-F5344CB8AC3E}">
        <p14:creationId xmlns:p14="http://schemas.microsoft.com/office/powerpoint/2010/main" val="3916479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852854" y="1336431"/>
            <a:ext cx="10053444" cy="4849404"/>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No se debe abusar de las citas textuales. Es importante que aprendamos a resumir y parafrasear por nuestra cuenta para demostrar que tenemos esas habilidades, entre otras. Es decir, debemos ser capaces de extraer la idea principal que el otro autor intenta transmitir, manipularla y usarla en nuestro trabajo de manera efectiva.</a:t>
            </a:r>
          </a:p>
          <a:p>
            <a:pPr marL="285750" indent="-285750" algn="just">
              <a:lnSpc>
                <a:spcPct val="150000"/>
              </a:lnSpc>
              <a:buFont typeface="Wingdings" panose="05000000000000000000" pitchFamily="2" charset="2"/>
              <a:buChar char="§"/>
            </a:pPr>
            <a:endParaRPr lang="en-US" sz="1600"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Parafrasear no es otra cosa que </a:t>
            </a:r>
            <a:r>
              <a:rPr lang="es-ES" sz="1600" dirty="0" err="1">
                <a:latin typeface="Times New Roman" panose="02020603050405020304" pitchFamily="18" charset="0"/>
                <a:cs typeface="Times New Roman" panose="02020603050405020304" pitchFamily="18" charset="0"/>
              </a:rPr>
              <a:t>re-escribir</a:t>
            </a:r>
            <a:r>
              <a:rPr lang="es-ES" sz="1600" dirty="0">
                <a:latin typeface="Times New Roman" panose="02020603050405020304" pitchFamily="18" charset="0"/>
                <a:cs typeface="Times New Roman" panose="02020603050405020304" pitchFamily="18" charset="0"/>
              </a:rPr>
              <a:t> el texto fuente de manera que el lenguaje sea, en última instancia, diferente, pero manteniendo estable el contenido a transmitir. Consejo: hacer esto sin mirar continuamente al texto inicial, basarnos en la intuición que nos ha quedado tras la lectura.</a:t>
            </a:r>
          </a:p>
          <a:p>
            <a:pPr algn="just">
              <a:lnSpc>
                <a:spcPct val="150000"/>
              </a:lnSpc>
            </a:pPr>
            <a:endParaRPr lang="es-ES" sz="1600"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Resumir implica reducir la extensión o longitud de un texto pero siendo capaces de mantener las principales ideas de este. ¡Cuidado con alterar el sentido de las ideas!</a:t>
            </a:r>
          </a:p>
          <a:p>
            <a:pPr algn="just">
              <a:lnSpc>
                <a:spcPct val="150000"/>
              </a:lnSpc>
            </a:pPr>
            <a:endParaRPr lang="es-ES" sz="1600"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Las citas son vitales y el formato en el que deben usarse dependen de cada profesor/proyecto, pero son la única defensa contra el temido plagio. </a:t>
            </a:r>
          </a:p>
        </p:txBody>
      </p:sp>
      <p:sp>
        <p:nvSpPr>
          <p:cNvPr id="2" name="CuadroTexto 1">
            <a:extLst>
              <a:ext uri="{FF2B5EF4-FFF2-40B4-BE49-F238E27FC236}">
                <a16:creationId xmlns:a16="http://schemas.microsoft.com/office/drawing/2014/main" id="{5AAD3E90-4894-4D05-A715-0B32DBAFEF8F}"/>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1. Objetivos e introducción.</a:t>
            </a:r>
            <a:endParaRPr lang="es-ES" dirty="0"/>
          </a:p>
        </p:txBody>
      </p:sp>
    </p:spTree>
    <p:extLst>
      <p:ext uri="{BB962C8B-B14F-4D97-AF65-F5344CB8AC3E}">
        <p14:creationId xmlns:p14="http://schemas.microsoft.com/office/powerpoint/2010/main" val="4076763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946372" y="1529862"/>
            <a:ext cx="9196754" cy="4524315"/>
          </a:xfrm>
          <a:prstGeom prst="rect">
            <a:avLst/>
          </a:prstGeom>
          <a:noFill/>
        </p:spPr>
        <p:txBody>
          <a:bodyPr wrap="square" rtlCol="0">
            <a:spAutoFit/>
          </a:bodyPr>
          <a:lstStyle/>
          <a:p>
            <a:pPr algn="just"/>
            <a:r>
              <a:rPr lang="es-ES" dirty="0">
                <a:latin typeface="Times New Roman" panose="02020603050405020304" pitchFamily="18" charset="0"/>
                <a:cs typeface="Times New Roman" panose="02020603050405020304" pitchFamily="18" charset="0"/>
              </a:rPr>
              <a:t>¿Cómo identificar fuentes útiles? (Que no fiables)</a:t>
            </a:r>
          </a:p>
          <a:p>
            <a:pPr algn="just"/>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Fijarnos muy bien en los títulos y </a:t>
            </a:r>
            <a:r>
              <a:rPr lang="es-ES" dirty="0" err="1">
                <a:latin typeface="Times New Roman" panose="02020603050405020304" pitchFamily="18" charset="0"/>
                <a:cs typeface="Times New Roman" panose="02020603050405020304" pitchFamily="18" charset="0"/>
              </a:rPr>
              <a:t>sub-títulos</a:t>
            </a:r>
            <a:r>
              <a:rPr lang="es-ES" dirty="0">
                <a:latin typeface="Times New Roman" panose="02020603050405020304" pitchFamily="18" charset="0"/>
                <a:cs typeface="Times New Roman" panose="02020603050405020304" pitchFamily="18" charset="0"/>
              </a:rPr>
              <a:t> de textos preseleccionados mediante alguna metodología de búsqueda.</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Fijarnos ahora en las propias secciones del texto (lista de contenidos, resumen).</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Leer diagonalmente buscando información que nos interesa (nombres, palabras clave, fechas, </a:t>
            </a:r>
            <a:r>
              <a:rPr lang="es-ES" dirty="0" err="1">
                <a:latin typeface="Times New Roman" panose="02020603050405020304" pitchFamily="18" charset="0"/>
                <a:cs typeface="Times New Roman" panose="02020603050405020304" pitchFamily="18" charset="0"/>
              </a:rPr>
              <a:t>etc</a:t>
            </a:r>
            <a:r>
              <a:rPr lang="es-ES" dirty="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Leer rápidamente para comprobar si la información es útil.</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Leer a fondo una sección que creemos que puede ser útil y tomar notas sobre los puntos clave.</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No todo lo interesante es útil para nuestro trabajo, seguir un criterio de relevancia de acuerdo a los objetivos y respetar una secuencia argumental.</a:t>
            </a:r>
          </a:p>
        </p:txBody>
      </p:sp>
      <p:sp>
        <p:nvSpPr>
          <p:cNvPr id="3" name="CuadroTexto 2">
            <a:extLst>
              <a:ext uri="{FF2B5EF4-FFF2-40B4-BE49-F238E27FC236}">
                <a16:creationId xmlns:a16="http://schemas.microsoft.com/office/drawing/2014/main" id="{96EB8CD7-1B1E-4DA5-9798-A3ABF7D418CC}"/>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1. Objetivos e introducción.</a:t>
            </a:r>
            <a:endParaRPr lang="es-ES" dirty="0"/>
          </a:p>
        </p:txBody>
      </p:sp>
    </p:spTree>
    <p:extLst>
      <p:ext uri="{BB962C8B-B14F-4D97-AF65-F5344CB8AC3E}">
        <p14:creationId xmlns:p14="http://schemas.microsoft.com/office/powerpoint/2010/main" val="23006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5A1D91-2A64-4F0B-87BE-B50291A2EA98}"/>
              </a:ext>
            </a:extLst>
          </p:cNvPr>
          <p:cNvSpPr txBox="1"/>
          <p:nvPr/>
        </p:nvSpPr>
        <p:spPr>
          <a:xfrm>
            <a:off x="823849" y="1143000"/>
            <a:ext cx="9777046" cy="5509200"/>
          </a:xfrm>
          <a:prstGeom prst="rect">
            <a:avLst/>
          </a:prstGeom>
          <a:noFill/>
        </p:spPr>
        <p:txBody>
          <a:bodyPr wrap="square" rtlCol="0">
            <a:spAutoFit/>
          </a:bodyPr>
          <a:lstStyle/>
          <a:p>
            <a:pPr marL="285750" indent="-285750" algn="just">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Un ensayo, no obstante, es un término paraguas que sirve para designar de manera genérica cualquier ensayo académico, presentación, artículo o informe.</a:t>
            </a:r>
          </a:p>
          <a:p>
            <a:pPr marL="285750" indent="-285750" algn="just">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Los ensayos cortos (por ejemplo, los que se piden como formato de examen) tienen la siguiente estructura generalmente: </a:t>
            </a:r>
          </a:p>
          <a:p>
            <a:pPr marL="285750" indent="-285750" algn="just">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1. Introducción</a:t>
            </a:r>
          </a:p>
          <a:p>
            <a:pPr marL="1200150" lvl="2" indent="-285750" algn="just">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2. Cuerpo del texto</a:t>
            </a:r>
          </a:p>
          <a:p>
            <a:pPr marL="1200150" lvl="2" indent="-285750" algn="just">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1200150" lvl="2" indent="-285750" algn="just">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3. Conclusión</a:t>
            </a:r>
          </a:p>
          <a:p>
            <a:pPr marL="1200150" lvl="2" indent="-285750" algn="just">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Los ensayos más largos (como los </a:t>
            </a:r>
            <a:r>
              <a:rPr lang="es-ES" sz="1600" dirty="0" err="1">
                <a:latin typeface="Times New Roman" panose="02020603050405020304" pitchFamily="18" charset="0"/>
                <a:cs typeface="Times New Roman" panose="02020603050405020304" pitchFamily="18" charset="0"/>
              </a:rPr>
              <a:t>TFGs</a:t>
            </a:r>
            <a:r>
              <a:rPr lang="es-ES" sz="1600" dirty="0">
                <a:latin typeface="Times New Roman" panose="02020603050405020304" pitchFamily="18" charset="0"/>
                <a:cs typeface="Times New Roman" panose="02020603050405020304" pitchFamily="18" charset="0"/>
              </a:rPr>
              <a:t> o </a:t>
            </a:r>
            <a:r>
              <a:rPr lang="es-ES" sz="1600" dirty="0" err="1">
                <a:latin typeface="Times New Roman" panose="02020603050405020304" pitchFamily="18" charset="0"/>
                <a:cs typeface="Times New Roman" panose="02020603050405020304" pitchFamily="18" charset="0"/>
              </a:rPr>
              <a:t>TFMs</a:t>
            </a:r>
            <a:r>
              <a:rPr lang="es-ES" sz="1600" dirty="0">
                <a:latin typeface="Times New Roman" panose="02020603050405020304" pitchFamily="18" charset="0"/>
                <a:cs typeface="Times New Roman" panose="02020603050405020304" pitchFamily="18" charset="0"/>
              </a:rPr>
              <a:t>) suelen incluir otras secciones, por ejemplo: la revisión bibliográfica, el caso de estudio, una discusión sobre los resultados, la bibliografía y posibles anexos o apéndices.</a:t>
            </a:r>
          </a:p>
          <a:p>
            <a:pPr marL="285750" indent="-285750" algn="just">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El primer paso sería esbozar una estructura inicial (no un índice) partiendo de los objetivos marcados. Esto sería definir la línea argumental del texto, desde donde partimos hasta donde queremos llegar… el </a:t>
            </a:r>
            <a:r>
              <a:rPr lang="es-ES" sz="1600" dirty="0" err="1">
                <a:latin typeface="Times New Roman" panose="02020603050405020304" pitchFamily="18" charset="0"/>
                <a:cs typeface="Times New Roman" panose="02020603050405020304" pitchFamily="18" charset="0"/>
              </a:rPr>
              <a:t>guión</a:t>
            </a:r>
            <a:r>
              <a:rPr lang="es-ES" sz="1600" dirty="0">
                <a:latin typeface="Times New Roman" panose="02020603050405020304" pitchFamily="18" charset="0"/>
                <a:cs typeface="Times New Roman" panose="02020603050405020304" pitchFamily="18" charset="0"/>
              </a:rPr>
              <a:t> de nuestra historia. Eso permitirá otorgar coherencia desde el principio, ordenar ideas, necesidades y fuentes de información.</a:t>
            </a:r>
          </a:p>
          <a:p>
            <a:pPr marL="285750" indent="-285750" algn="just">
              <a:buFont typeface="Wingdings" panose="05000000000000000000" pitchFamily="2" charset="2"/>
              <a:buChar char="§"/>
            </a:pPr>
            <a:endParaRPr lang="es-ES"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Tras lo anterior, planteamos el índice. Para ello, recomiendo primero realizar el acopio de información. De esta forma no llegaremos a callejones sin salida. La disponibilidad de información debe marcar nuestro índice. </a:t>
            </a:r>
          </a:p>
        </p:txBody>
      </p:sp>
      <p:sp>
        <p:nvSpPr>
          <p:cNvPr id="2" name="CuadroTexto 1">
            <a:extLst>
              <a:ext uri="{FF2B5EF4-FFF2-40B4-BE49-F238E27FC236}">
                <a16:creationId xmlns:a16="http://schemas.microsoft.com/office/drawing/2014/main" id="{2A3EE778-7B66-40D1-87FB-86EB987E8467}"/>
              </a:ext>
            </a:extLst>
          </p:cNvPr>
          <p:cNvSpPr txBox="1"/>
          <p:nvPr/>
        </p:nvSpPr>
        <p:spPr>
          <a:xfrm>
            <a:off x="241738" y="178676"/>
            <a:ext cx="10941269" cy="646331"/>
          </a:xfrm>
          <a:prstGeom prst="rect">
            <a:avLst/>
          </a:prstGeom>
          <a:noFill/>
        </p:spPr>
        <p:txBody>
          <a:bodyPr wrap="square" rtlCol="0">
            <a:spAutoFit/>
          </a:bodyPr>
          <a:lstStyle/>
          <a:p>
            <a:r>
              <a:rPr lang="es-ES" dirty="0">
                <a:latin typeface="Times New Roman" panose="02020603050405020304" pitchFamily="18" charset="0"/>
                <a:cs typeface="Times New Roman" panose="02020603050405020304" pitchFamily="18" charset="0"/>
              </a:rPr>
              <a:t>Cómo redactar textos académicos en español.</a:t>
            </a:r>
          </a:p>
          <a:p>
            <a:r>
              <a:rPr lang="es-ES" dirty="0">
                <a:latin typeface="Times New Roman" panose="02020603050405020304" pitchFamily="18" charset="0"/>
                <a:cs typeface="Times New Roman" panose="02020603050405020304" pitchFamily="18" charset="0"/>
              </a:rPr>
              <a:t>		2. Organización del ensayo.</a:t>
            </a:r>
            <a:endParaRPr lang="es-ES" dirty="0"/>
          </a:p>
        </p:txBody>
      </p:sp>
    </p:spTree>
    <p:extLst>
      <p:ext uri="{BB962C8B-B14F-4D97-AF65-F5344CB8AC3E}">
        <p14:creationId xmlns:p14="http://schemas.microsoft.com/office/powerpoint/2010/main" val="278475355"/>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375</TotalTime>
  <Words>3632</Words>
  <Application>Microsoft Office PowerPoint</Application>
  <PresentationFormat>Panorámica</PresentationFormat>
  <Paragraphs>327</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Times New Roman</vt:lpstr>
      <vt:lpstr>Trebuchet MS</vt:lpstr>
      <vt:lpstr>Wingdings</vt:lpstr>
      <vt:lpstr>Wingdings 3</vt:lpstr>
      <vt:lpstr>Faceta</vt:lpstr>
      <vt:lpstr>Mejorar la redacción de textos académicos en español: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Mejorar la redacción de textos académicos en español.</dc:title>
  <dc:creator>adrian castro</dc:creator>
  <cp:lastModifiedBy>adrian castro</cp:lastModifiedBy>
  <cp:revision>43</cp:revision>
  <dcterms:created xsi:type="dcterms:W3CDTF">2020-10-26T16:45:31Z</dcterms:created>
  <dcterms:modified xsi:type="dcterms:W3CDTF">2020-10-30T10:36:02Z</dcterms:modified>
</cp:coreProperties>
</file>